
<file path=[Content_Types].xml><?xml version="1.0" encoding="utf-8"?>
<Types xmlns="http://schemas.openxmlformats.org/package/2006/content-types">
  <Default Extension="wmf" ContentType="image/x-w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83"/>
  </p:notesMasterIdLst>
  <p:handoutMasterIdLst>
    <p:handoutMasterId r:id="rId84"/>
  </p:handoutMasterIdLst>
  <p:sldIdLst>
    <p:sldId id="287" r:id="rId2"/>
    <p:sldId id="350" r:id="rId3"/>
    <p:sldId id="349" r:id="rId4"/>
    <p:sldId id="298" r:id="rId5"/>
    <p:sldId id="272" r:id="rId6"/>
    <p:sldId id="273" r:id="rId7"/>
    <p:sldId id="284" r:id="rId8"/>
    <p:sldId id="286" r:id="rId9"/>
    <p:sldId id="288" r:id="rId10"/>
    <p:sldId id="289" r:id="rId11"/>
    <p:sldId id="299" r:id="rId12"/>
    <p:sldId id="300" r:id="rId13"/>
    <p:sldId id="303" r:id="rId14"/>
    <p:sldId id="264" r:id="rId15"/>
    <p:sldId id="265" r:id="rId16"/>
    <p:sldId id="266" r:id="rId17"/>
    <p:sldId id="302" r:id="rId18"/>
    <p:sldId id="301" r:id="rId19"/>
    <p:sldId id="267" r:id="rId20"/>
    <p:sldId id="268" r:id="rId21"/>
    <p:sldId id="269" r:id="rId22"/>
    <p:sldId id="304" r:id="rId23"/>
    <p:sldId id="305" r:id="rId24"/>
    <p:sldId id="306" r:id="rId25"/>
    <p:sldId id="307" r:id="rId26"/>
    <p:sldId id="308" r:id="rId27"/>
    <p:sldId id="309" r:id="rId28"/>
    <p:sldId id="310" r:id="rId29"/>
    <p:sldId id="311" r:id="rId30"/>
    <p:sldId id="314" r:id="rId31"/>
    <p:sldId id="315" r:id="rId32"/>
    <p:sldId id="316" r:id="rId33"/>
    <p:sldId id="317" r:id="rId34"/>
    <p:sldId id="318" r:id="rId35"/>
    <p:sldId id="319" r:id="rId36"/>
    <p:sldId id="320" r:id="rId37"/>
    <p:sldId id="376" r:id="rId38"/>
    <p:sldId id="377" r:id="rId39"/>
    <p:sldId id="321" r:id="rId40"/>
    <p:sldId id="322" r:id="rId41"/>
    <p:sldId id="323" r:id="rId42"/>
    <p:sldId id="324" r:id="rId43"/>
    <p:sldId id="325" r:id="rId44"/>
    <p:sldId id="326" r:id="rId45"/>
    <p:sldId id="327" r:id="rId46"/>
    <p:sldId id="328" r:id="rId47"/>
    <p:sldId id="329" r:id="rId48"/>
    <p:sldId id="330" r:id="rId49"/>
    <p:sldId id="331" r:id="rId50"/>
    <p:sldId id="332" r:id="rId51"/>
    <p:sldId id="333" r:id="rId52"/>
    <p:sldId id="334" r:id="rId53"/>
    <p:sldId id="335" r:id="rId54"/>
    <p:sldId id="336" r:id="rId55"/>
    <p:sldId id="337" r:id="rId56"/>
    <p:sldId id="338" r:id="rId57"/>
    <p:sldId id="339" r:id="rId58"/>
    <p:sldId id="340" r:id="rId59"/>
    <p:sldId id="369" r:id="rId60"/>
    <p:sldId id="370" r:id="rId61"/>
    <p:sldId id="371" r:id="rId62"/>
    <p:sldId id="372" r:id="rId63"/>
    <p:sldId id="373" r:id="rId64"/>
    <p:sldId id="374" r:id="rId65"/>
    <p:sldId id="378" r:id="rId66"/>
    <p:sldId id="379" r:id="rId67"/>
    <p:sldId id="375" r:id="rId68"/>
    <p:sldId id="341" r:id="rId69"/>
    <p:sldId id="342" r:id="rId70"/>
    <p:sldId id="343" r:id="rId71"/>
    <p:sldId id="344" r:id="rId72"/>
    <p:sldId id="345" r:id="rId73"/>
    <p:sldId id="346" r:id="rId74"/>
    <p:sldId id="347" r:id="rId75"/>
    <p:sldId id="348" r:id="rId76"/>
    <p:sldId id="358" r:id="rId77"/>
    <p:sldId id="359" r:id="rId78"/>
    <p:sldId id="361" r:id="rId79"/>
    <p:sldId id="362" r:id="rId80"/>
    <p:sldId id="365" r:id="rId81"/>
    <p:sldId id="368" r:id="rId82"/>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horzBarState="maximized">
    <p:restoredLeft sz="32787" autoAdjust="0"/>
    <p:restoredTop sz="90929" autoAdjust="0"/>
  </p:normalViewPr>
  <p:slideViewPr>
    <p:cSldViewPr>
      <p:cViewPr varScale="1">
        <p:scale>
          <a:sx n="74" d="100"/>
          <a:sy n="74" d="100"/>
        </p:scale>
        <p:origin x="-1716" y="-90"/>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216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cs typeface="Arial" charset="0"/>
              </a:defRPr>
            </a:lvl1pPr>
          </a:lstStyle>
          <a:p>
            <a:pPr>
              <a:defRPr/>
            </a:pPr>
            <a:endParaRPr lang="en-US" altLang="en-US"/>
          </a:p>
        </p:txBody>
      </p:sp>
      <p:sp>
        <p:nvSpPr>
          <p:cNvPr id="28675"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cs typeface="Arial" charset="0"/>
              </a:defRPr>
            </a:lvl1pPr>
          </a:lstStyle>
          <a:p>
            <a:pPr>
              <a:defRPr/>
            </a:pPr>
            <a:endParaRPr lang="en-US" altLang="en-US"/>
          </a:p>
        </p:txBody>
      </p:sp>
      <p:sp>
        <p:nvSpPr>
          <p:cNvPr id="28676"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cs typeface="Arial" charset="0"/>
              </a:defRPr>
            </a:lvl1pPr>
          </a:lstStyle>
          <a:p>
            <a:pPr>
              <a:defRPr/>
            </a:pPr>
            <a:endParaRPr lang="en-US" altLang="en-US"/>
          </a:p>
        </p:txBody>
      </p:sp>
      <p:sp>
        <p:nvSpPr>
          <p:cNvPr id="28677"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cs typeface="Arial" charset="0"/>
              </a:defRPr>
            </a:lvl1pPr>
          </a:lstStyle>
          <a:p>
            <a:pPr>
              <a:defRPr/>
            </a:pPr>
            <a:fld id="{4FA93501-30C5-4289-B6BE-5B49620A5277}" type="slidenum">
              <a:rPr lang="ar-SA" altLang="en-US"/>
              <a:pPr>
                <a:defRPr/>
              </a:pPr>
              <a:t>‹#›</a:t>
            </a:fld>
            <a:endParaRPr lang="en-US" altLang="en-US"/>
          </a:p>
        </p:txBody>
      </p:sp>
    </p:spTree>
    <p:extLst>
      <p:ext uri="{BB962C8B-B14F-4D97-AF65-F5344CB8AC3E}">
        <p14:creationId xmlns:p14="http://schemas.microsoft.com/office/powerpoint/2010/main" val="39165818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smtClean="0">
                <a:latin typeface="Arial" charset="0"/>
                <a:cs typeface="Arial"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smtClean="0">
                <a:latin typeface="Arial" charset="0"/>
                <a:cs typeface="Arial" charset="0"/>
              </a:defRPr>
            </a:lvl1pPr>
          </a:lstStyle>
          <a:p>
            <a:pPr>
              <a:defRPr/>
            </a:pPr>
            <a:fld id="{1C58AC0A-99A4-4CF8-B8BD-559FED8B4F11}" type="datetimeFigureOut">
              <a:rPr lang="en-US"/>
              <a:pPr>
                <a:defRPr/>
              </a:pPr>
              <a:t>6/22/2013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smtClean="0">
                <a:latin typeface="Arial" charset="0"/>
                <a:cs typeface="Arial"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smtClean="0">
                <a:latin typeface="Arial" charset="0"/>
                <a:cs typeface="Arial" charset="0"/>
              </a:defRPr>
            </a:lvl1pPr>
          </a:lstStyle>
          <a:p>
            <a:pPr>
              <a:defRPr/>
            </a:pPr>
            <a:fld id="{A7CCB5C2-BDA5-44D2-93B3-B0DC424D1BB5}" type="slidenum">
              <a:rPr lang="en-US"/>
              <a:pPr>
                <a:defRPr/>
              </a:pPr>
              <a:t>‹#›</a:t>
            </a:fld>
            <a:endParaRPr lang="en-US"/>
          </a:p>
        </p:txBody>
      </p:sp>
    </p:spTree>
    <p:extLst>
      <p:ext uri="{BB962C8B-B14F-4D97-AF65-F5344CB8AC3E}">
        <p14:creationId xmlns:p14="http://schemas.microsoft.com/office/powerpoint/2010/main" val="342644316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ar-EG" smtClean="0"/>
          </a:p>
        </p:txBody>
      </p:sp>
      <p:sp>
        <p:nvSpPr>
          <p:cNvPr id="880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84F7AFBF-AAF7-41C3-995D-74FD38769634}" type="slidenum">
              <a:rPr lang="ar-SA">
                <a:latin typeface="Times New Roman" pitchFamily="18" charset="0"/>
                <a:cs typeface="Times New Roman" pitchFamily="18" charset="0"/>
              </a:rPr>
              <a:pPr/>
              <a:t>24</a:t>
            </a:fld>
            <a:endParaRPr lang="en-US">
              <a:latin typeface="Times New Roman" pitchFamily="18" charset="0"/>
              <a:cs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728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E2B36C31-87E5-43D2-A3B0-5B4D65EB9ACE}" type="slidenum">
              <a:rPr lang="ar-SA">
                <a:latin typeface="Times New Roman" pitchFamily="18" charset="0"/>
                <a:cs typeface="Times New Roman" pitchFamily="18" charset="0"/>
              </a:rPr>
              <a:pPr/>
              <a:t>40</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83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9C5E2221-75E9-471B-BD36-4DD14927FEA4}" type="slidenum">
              <a:rPr lang="ar-SA">
                <a:latin typeface="Times New Roman" pitchFamily="18" charset="0"/>
                <a:cs typeface="Times New Roman" pitchFamily="18" charset="0"/>
              </a:rPr>
              <a:pPr/>
              <a:t>41</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93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9803DB11-89E2-4177-BE8D-1801C2B7E57F}" type="slidenum">
              <a:rPr lang="ar-SA">
                <a:latin typeface="Times New Roman" pitchFamily="18" charset="0"/>
                <a:cs typeface="Times New Roman" pitchFamily="18" charset="0"/>
              </a:rPr>
              <a:pPr/>
              <a:t>42</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003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43A004D8-14C7-4F91-B235-E41301B4CF3B}" type="slidenum">
              <a:rPr lang="ar-SA">
                <a:latin typeface="Times New Roman" pitchFamily="18" charset="0"/>
                <a:cs typeface="Times New Roman" pitchFamily="18" charset="0"/>
              </a:rPr>
              <a:pPr/>
              <a:t>43</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013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4175EB60-6459-482D-8346-5CC307D2A3CE}" type="slidenum">
              <a:rPr lang="ar-SA">
                <a:latin typeface="Times New Roman" pitchFamily="18" charset="0"/>
                <a:cs typeface="Times New Roman" pitchFamily="18" charset="0"/>
              </a:rPr>
              <a:pPr/>
              <a:t>44</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024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5DD39F0-581A-4F84-834E-A1A2553E4549}" type="slidenum">
              <a:rPr lang="ar-SA">
                <a:latin typeface="Times New Roman" pitchFamily="18" charset="0"/>
                <a:cs typeface="Times New Roman" pitchFamily="18" charset="0"/>
              </a:rPr>
              <a:pPr/>
              <a:t>45</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1034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74E9CA1-0C2E-450B-B308-780AB8A7AAA4}" type="slidenum">
              <a:rPr lang="ar-SA">
                <a:latin typeface="Times New Roman" pitchFamily="18" charset="0"/>
                <a:cs typeface="Times New Roman" pitchFamily="18" charset="0"/>
              </a:rPr>
              <a:pPr/>
              <a:t>46</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ar-EG" smtClean="0"/>
          </a:p>
        </p:txBody>
      </p:sp>
      <p:sp>
        <p:nvSpPr>
          <p:cNvPr id="1044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00839199-3C42-4A34-88B5-6BEA8F227B3E}" type="slidenum">
              <a:rPr lang="ar-SA">
                <a:latin typeface="Times New Roman" pitchFamily="18" charset="0"/>
                <a:cs typeface="Times New Roman" pitchFamily="18" charset="0"/>
              </a:rPr>
              <a:pPr/>
              <a:t>47</a:t>
            </a:fld>
            <a:endParaRPr lang="en-US">
              <a:latin typeface="Times New Roman" pitchFamily="18" charset="0"/>
              <a:cs typeface="Times New Roman"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8909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7EF2040E-D9A3-4368-B5E2-3F9D3D2B522B}" type="slidenum">
              <a:rPr lang="ar-SA">
                <a:latin typeface="Times New Roman" pitchFamily="18" charset="0"/>
                <a:cs typeface="Times New Roman" pitchFamily="18" charset="0"/>
              </a:rPr>
              <a:pPr/>
              <a:t>26</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011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8425EBEB-B656-44EE-BB7B-A896BA3D09F9}" type="slidenum">
              <a:rPr lang="ar-SA">
                <a:latin typeface="Times New Roman" pitchFamily="18" charset="0"/>
                <a:cs typeface="Times New Roman" pitchFamily="18" charset="0"/>
              </a:rPr>
              <a:pPr/>
              <a:t>27</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11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1EC35FF5-1D0D-4DE1-8C15-E1B35FF0B198}" type="slidenum">
              <a:rPr lang="ar-SA">
                <a:latin typeface="Times New Roman" pitchFamily="18" charset="0"/>
                <a:cs typeface="Times New Roman" pitchFamily="18" charset="0"/>
              </a:rPr>
              <a:pPr/>
              <a:t>28</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216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A77F9940-A198-475A-8F03-C03ADDD798CB}" type="slidenum">
              <a:rPr lang="ar-SA">
                <a:latin typeface="Times New Roman" pitchFamily="18" charset="0"/>
                <a:cs typeface="Times New Roman" pitchFamily="18" charset="0"/>
              </a:rPr>
              <a:pPr/>
              <a:t>29</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318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A600B2C2-8141-46A3-B643-F1F2FFB689D9}" type="slidenum">
              <a:rPr lang="ar-SA">
                <a:latin typeface="Times New Roman" pitchFamily="18" charset="0"/>
                <a:cs typeface="Times New Roman" pitchFamily="18" charset="0"/>
              </a:rPr>
              <a:pPr/>
              <a:t>30</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421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A557598C-9BA8-458F-BA70-24DCEE3B2863}" type="slidenum">
              <a:rPr lang="ar-SA">
                <a:latin typeface="Times New Roman" pitchFamily="18" charset="0"/>
                <a:cs typeface="Times New Roman" pitchFamily="18" charset="0"/>
              </a:rPr>
              <a:pPr/>
              <a:t>31</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en-US" smtClean="0"/>
          </a:p>
        </p:txBody>
      </p:sp>
      <p:sp>
        <p:nvSpPr>
          <p:cNvPr id="952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0B72608-173B-46E6-95E2-92382A578832}" type="slidenum">
              <a:rPr lang="ar-SA">
                <a:latin typeface="Times New Roman" pitchFamily="18" charset="0"/>
                <a:cs typeface="Times New Roman" pitchFamily="18" charset="0"/>
              </a:rPr>
              <a:pPr/>
              <a:t>32</a:t>
            </a:fld>
            <a:endParaRPr lang="en-US">
              <a:latin typeface="Times New Roman" pitchFamily="18" charset="0"/>
              <a:cs typeface="Times New Roman" pitchFamily="18" charset="0"/>
            </a:endParaRPr>
          </a:p>
        </p:txBody>
      </p:sp>
      <p:sp>
        <p:nvSpPr>
          <p:cNvPr id="5" name="Rounded Rectangle 4"/>
          <p:cNvSpPr/>
          <p:nvPr/>
        </p:nvSpPr>
        <p:spPr>
          <a:xfrm>
            <a:off x="1066800" y="4359275"/>
            <a:ext cx="4800600" cy="4062413"/>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ar-EG" smtClean="0"/>
          </a:p>
        </p:txBody>
      </p:sp>
      <p:sp>
        <p:nvSpPr>
          <p:cNvPr id="962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28CD0ABA-AAA6-4FD1-9C46-EC55EF1D66D7}" type="slidenum">
              <a:rPr lang="ar-SA">
                <a:latin typeface="Times New Roman" pitchFamily="18" charset="0"/>
                <a:cs typeface="Times New Roman" pitchFamily="18" charset="0"/>
              </a:rPr>
              <a:pPr/>
              <a:t>36</a:t>
            </a:fld>
            <a:endParaRPr lang="en-US">
              <a:latin typeface="Times New Roman" pitchFamily="18" charset="0"/>
              <a:cs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373BD3E1-31E7-465F-B57A-DAA43C175030}" type="slidenum">
              <a:rPr lang="ar-SA" altLang="en-US"/>
              <a:pPr>
                <a:defRPr/>
              </a:pPr>
              <a:t>‹#›</a:t>
            </a:fld>
            <a:endParaRPr lang="en-US" altLang="en-US"/>
          </a:p>
        </p:txBody>
      </p:sp>
    </p:spTree>
    <p:extLst>
      <p:ext uri="{BB962C8B-B14F-4D97-AF65-F5344CB8AC3E}">
        <p14:creationId xmlns:p14="http://schemas.microsoft.com/office/powerpoint/2010/main" val="99376727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63DECDDF-7382-41FF-83CB-05C98D494A45}" type="slidenum">
              <a:rPr lang="ar-SA" altLang="en-US"/>
              <a:pPr>
                <a:defRPr/>
              </a:pPr>
              <a:t>‹#›</a:t>
            </a:fld>
            <a:endParaRPr lang="en-US" altLang="en-US"/>
          </a:p>
        </p:txBody>
      </p:sp>
    </p:spTree>
    <p:extLst>
      <p:ext uri="{BB962C8B-B14F-4D97-AF65-F5344CB8AC3E}">
        <p14:creationId xmlns:p14="http://schemas.microsoft.com/office/powerpoint/2010/main" val="2167698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3388ABD8-89C3-495B-ADA1-1E8E0632BE7F}" type="slidenum">
              <a:rPr lang="ar-SA" altLang="en-US"/>
              <a:pPr>
                <a:defRPr/>
              </a:pPr>
              <a:t>‹#›</a:t>
            </a:fld>
            <a:endParaRPr lang="en-US" altLang="en-US"/>
          </a:p>
        </p:txBody>
      </p:sp>
    </p:spTree>
    <p:extLst>
      <p:ext uri="{BB962C8B-B14F-4D97-AF65-F5344CB8AC3E}">
        <p14:creationId xmlns:p14="http://schemas.microsoft.com/office/powerpoint/2010/main" val="3706093869"/>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600200"/>
            <a:ext cx="4038600" cy="45339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C8955624-1A13-4D53-A426-26507B0705D7}" type="slidenum">
              <a:rPr lang="ar-SA" altLang="en-US"/>
              <a:pPr>
                <a:defRPr/>
              </a:pPr>
              <a:t>‹#›</a:t>
            </a:fld>
            <a:endParaRPr lang="en-US" altLang="en-US"/>
          </a:p>
        </p:txBody>
      </p:sp>
    </p:spTree>
    <p:extLst>
      <p:ext uri="{BB962C8B-B14F-4D97-AF65-F5344CB8AC3E}">
        <p14:creationId xmlns:p14="http://schemas.microsoft.com/office/powerpoint/2010/main" val="3422480314"/>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8A542615-FAB0-4D11-8FD3-7B4675CF09E1}" type="slidenum">
              <a:rPr lang="ar-SA" altLang="en-US"/>
              <a:pPr>
                <a:defRPr/>
              </a:pPr>
              <a:t>‹#›</a:t>
            </a:fld>
            <a:endParaRPr lang="en-US" altLang="en-US"/>
          </a:p>
        </p:txBody>
      </p:sp>
    </p:spTree>
    <p:extLst>
      <p:ext uri="{BB962C8B-B14F-4D97-AF65-F5344CB8AC3E}">
        <p14:creationId xmlns:p14="http://schemas.microsoft.com/office/powerpoint/2010/main" val="2052522331"/>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E326980D-53E4-4CCE-AAC8-A6CEFF1AD236}" type="slidenum">
              <a:rPr lang="ar-SA" altLang="en-US"/>
              <a:pPr>
                <a:defRPr/>
              </a:pPr>
              <a:t>‹#›</a:t>
            </a:fld>
            <a:endParaRPr lang="en-US" altLang="en-US"/>
          </a:p>
        </p:txBody>
      </p:sp>
    </p:spTree>
    <p:extLst>
      <p:ext uri="{BB962C8B-B14F-4D97-AF65-F5344CB8AC3E}">
        <p14:creationId xmlns:p14="http://schemas.microsoft.com/office/powerpoint/2010/main" val="31029742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A02130F3-E012-4B38-AD26-BFD6B84351AC}" type="slidenum">
              <a:rPr lang="ar-SA" altLang="en-US"/>
              <a:pPr>
                <a:defRPr/>
              </a:pPr>
              <a:t>‹#›</a:t>
            </a:fld>
            <a:endParaRPr lang="en-US" altLang="en-US"/>
          </a:p>
        </p:txBody>
      </p:sp>
    </p:spTree>
    <p:extLst>
      <p:ext uri="{BB962C8B-B14F-4D97-AF65-F5344CB8AC3E}">
        <p14:creationId xmlns:p14="http://schemas.microsoft.com/office/powerpoint/2010/main" val="13691686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B5027A09-A7EA-47DB-9070-1792C54A0761}" type="slidenum">
              <a:rPr lang="ar-SA" altLang="en-US"/>
              <a:pPr>
                <a:defRPr/>
              </a:pPr>
              <a:t>‹#›</a:t>
            </a:fld>
            <a:endParaRPr lang="en-US" altLang="en-US"/>
          </a:p>
        </p:txBody>
      </p:sp>
    </p:spTree>
    <p:extLst>
      <p:ext uri="{BB962C8B-B14F-4D97-AF65-F5344CB8AC3E}">
        <p14:creationId xmlns:p14="http://schemas.microsoft.com/office/powerpoint/2010/main" val="286438794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3CC55B97-9A5C-459F-BAF1-9B81305A7979}" type="slidenum">
              <a:rPr lang="ar-SA" altLang="en-US"/>
              <a:pPr>
                <a:defRPr/>
              </a:pPr>
              <a:t>‹#›</a:t>
            </a:fld>
            <a:endParaRPr lang="en-US" altLang="en-US"/>
          </a:p>
        </p:txBody>
      </p:sp>
    </p:spTree>
    <p:extLst>
      <p:ext uri="{BB962C8B-B14F-4D97-AF65-F5344CB8AC3E}">
        <p14:creationId xmlns:p14="http://schemas.microsoft.com/office/powerpoint/2010/main" val="2361911903"/>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4D8CDB89-E933-485C-8122-179B2EE8C718}" type="slidenum">
              <a:rPr lang="ar-SA" altLang="en-US"/>
              <a:pPr>
                <a:defRPr/>
              </a:pPr>
              <a:t>‹#›</a:t>
            </a:fld>
            <a:endParaRPr lang="en-US" altLang="en-US"/>
          </a:p>
        </p:txBody>
      </p:sp>
    </p:spTree>
    <p:extLst>
      <p:ext uri="{BB962C8B-B14F-4D97-AF65-F5344CB8AC3E}">
        <p14:creationId xmlns:p14="http://schemas.microsoft.com/office/powerpoint/2010/main" val="3350922714"/>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0CAD4C09-C4FA-4108-A91F-06B6BF052341}" type="slidenum">
              <a:rPr lang="ar-SA" altLang="en-US"/>
              <a:pPr>
                <a:defRPr/>
              </a:pPr>
              <a:t>‹#›</a:t>
            </a:fld>
            <a:endParaRPr lang="en-US" altLang="en-US"/>
          </a:p>
        </p:txBody>
      </p:sp>
    </p:spTree>
    <p:extLst>
      <p:ext uri="{BB962C8B-B14F-4D97-AF65-F5344CB8AC3E}">
        <p14:creationId xmlns:p14="http://schemas.microsoft.com/office/powerpoint/2010/main" val="1620306672"/>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AA25ABF-5FFC-40F7-AFD1-C383EA9451A6}" type="slidenum">
              <a:rPr lang="ar-SA" altLang="en-US"/>
              <a:pPr>
                <a:defRPr/>
              </a:pPr>
              <a:t>‹#›</a:t>
            </a:fld>
            <a:endParaRPr lang="en-US" altLang="en-US"/>
          </a:p>
        </p:txBody>
      </p:sp>
    </p:spTree>
    <p:extLst>
      <p:ext uri="{BB962C8B-B14F-4D97-AF65-F5344CB8AC3E}">
        <p14:creationId xmlns:p14="http://schemas.microsoft.com/office/powerpoint/2010/main" val="12244985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cs typeface="Arial" charset="0"/>
              </a:defRPr>
            </a:lvl1pPr>
          </a:lstStyle>
          <a:p>
            <a:pPr>
              <a:defRPr/>
            </a:pPr>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cs typeface="Arial" charset="0"/>
              </a:defRPr>
            </a:lvl1pPr>
          </a:lstStyle>
          <a:p>
            <a:pPr>
              <a:defRPr/>
            </a:pPr>
            <a:fld id="{A23E9328-BE83-4313-BEE7-41E4675CDB2B}" type="slidenum">
              <a:rPr lang="ar-SA"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Lst>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ppt_x</p:attrName>
                                        </p:attrNameLst>
                                      </p:cBhvr>
                                      <p:tavLst>
                                        <p:tav tm="0">
                                          <p:val>
                                            <p:strVal val="#ppt_x-.2"/>
                                          </p:val>
                                        </p:tav>
                                        <p:tav tm="100000">
                                          <p:val>
                                            <p:strVal val="#ppt_x"/>
                                          </p:val>
                                        </p:tav>
                                      </p:tavLst>
                                    </p:anim>
                                    <p:anim calcmode="lin" valueType="num">
                                      <p:cBhvr>
                                        <p:cTn id="8" dur="1000" fill="hold"/>
                                        <p:tgtEl>
                                          <p:spTgt spid="2"/>
                                        </p:tgtEl>
                                        <p:attrNameLst>
                                          <p:attrName>ppt_y</p:attrName>
                                        </p:attrNameLst>
                                      </p:cBhvr>
                                      <p:tavLst>
                                        <p:tav tm="0">
                                          <p:val>
                                            <p:strVal val="#ppt_y"/>
                                          </p:val>
                                        </p:tav>
                                        <p:tav tm="100000">
                                          <p:val>
                                            <p:strVal val="#ppt_y"/>
                                          </p:val>
                                        </p:tav>
                                      </p:tavLst>
                                    </p:anim>
                                    <p:animEffect transition="in" filter="wipe(right)" prLst="gradientSize: 0.1">
                                      <p:cBhvr>
                                        <p:cTn id="9" dur="10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anim calcmode="lin" valueType="num">
                                      <p:cBhvr>
                                        <p:cTn id="15"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3">
                                            <p:txEl>
                                              <p:pRg st="0" end="0"/>
                                            </p:txEl>
                                          </p:spTgt>
                                        </p:tgtEl>
                                        <p:attrNameLst>
                                          <p:attrName>ppt_y</p:attrName>
                                        </p:attrNameLst>
                                      </p:cBhvr>
                                      <p:tavLst>
                                        <p:tav tm="0">
                                          <p:val>
                                            <p:strVal val="#ppt_y+.05"/>
                                          </p:val>
                                        </p:tav>
                                        <p:tav tm="100000">
                                          <p:val>
                                            <p:strVal val="#ppt_y"/>
                                          </p:val>
                                        </p:tav>
                                      </p:tavLst>
                                    </p:anim>
                                  </p:childTnLst>
                                </p:cTn>
                              </p:par>
                              <p:par>
                                <p:cTn id="17" presetID="44" presetClass="entr" presetSubtype="0" fill="hold" grpId="0" nodeType="with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Effect transition="in" filter="fade">
                                      <p:cBhvr>
                                        <p:cTn id="19" dur="500"/>
                                        <p:tgtEl>
                                          <p:spTgt spid="3">
                                            <p:txEl>
                                              <p:pRg st="1" end="1"/>
                                            </p:txEl>
                                          </p:spTgt>
                                        </p:tgtEl>
                                      </p:cBhvr>
                                    </p:animEffect>
                                    <p:anim calcmode="lin" valueType="num">
                                      <p:cBhvr>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1" dur="500" fill="hold"/>
                                        <p:tgtEl>
                                          <p:spTgt spid="3">
                                            <p:txEl>
                                              <p:pRg st="1" end="1"/>
                                            </p:txEl>
                                          </p:spTgt>
                                        </p:tgtEl>
                                        <p:attrNameLst>
                                          <p:attrName>ppt_y</p:attrName>
                                        </p:attrNameLst>
                                      </p:cBhvr>
                                      <p:tavLst>
                                        <p:tav tm="0">
                                          <p:val>
                                            <p:strVal val="#ppt_y+.05"/>
                                          </p:val>
                                        </p:tav>
                                        <p:tav tm="100000">
                                          <p:val>
                                            <p:strVal val="#ppt_y"/>
                                          </p:val>
                                        </p:tav>
                                      </p:tavLst>
                                    </p:anim>
                                  </p:childTnLst>
                                </p:cTn>
                              </p:par>
                              <p:par>
                                <p:cTn id="22" presetID="44" presetClass="entr" presetSubtype="0" fill="hold" grpId="0" nodeType="with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Effect transition="in" filter="fade">
                                      <p:cBhvr>
                                        <p:cTn id="24" dur="500"/>
                                        <p:tgtEl>
                                          <p:spTgt spid="3">
                                            <p:txEl>
                                              <p:pRg st="2" end="2"/>
                                            </p:txEl>
                                          </p:spTgt>
                                        </p:tgtEl>
                                      </p:cBhvr>
                                    </p:animEffect>
                                    <p:anim calcmode="lin" valueType="num">
                                      <p:cBhvr>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6" dur="500" fill="hold"/>
                                        <p:tgtEl>
                                          <p:spTgt spid="3">
                                            <p:txEl>
                                              <p:pRg st="2" end="2"/>
                                            </p:txEl>
                                          </p:spTgt>
                                        </p:tgtEl>
                                        <p:attrNameLst>
                                          <p:attrName>ppt_y</p:attrName>
                                        </p:attrNameLst>
                                      </p:cBhvr>
                                      <p:tavLst>
                                        <p:tav tm="0">
                                          <p:val>
                                            <p:strVal val="#ppt_y+.05"/>
                                          </p:val>
                                        </p:tav>
                                        <p:tav tm="100000">
                                          <p:val>
                                            <p:strVal val="#ppt_y"/>
                                          </p:val>
                                        </p:tav>
                                      </p:tavLst>
                                    </p:anim>
                                  </p:childTnLst>
                                </p:cTn>
                              </p:par>
                              <p:par>
                                <p:cTn id="27" presetID="44" presetClass="entr" presetSubtype="0" fill="hold" grpId="0" nodeType="with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Effect transition="in" filter="fade">
                                      <p:cBhvr>
                                        <p:cTn id="29" dur="500"/>
                                        <p:tgtEl>
                                          <p:spTgt spid="3">
                                            <p:txEl>
                                              <p:pRg st="3" end="3"/>
                                            </p:txEl>
                                          </p:spTgt>
                                        </p:tgtEl>
                                      </p:cBhvr>
                                    </p:animEffect>
                                    <p:anim calcmode="lin" valueType="num">
                                      <p:cBhvr>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1" dur="500" fill="hold"/>
                                        <p:tgtEl>
                                          <p:spTgt spid="3">
                                            <p:txEl>
                                              <p:pRg st="3" end="3"/>
                                            </p:txEl>
                                          </p:spTgt>
                                        </p:tgtEl>
                                        <p:attrNameLst>
                                          <p:attrName>ppt_y</p:attrName>
                                        </p:attrNameLst>
                                      </p:cBhvr>
                                      <p:tavLst>
                                        <p:tav tm="0">
                                          <p:val>
                                            <p:strVal val="#ppt_y+.05"/>
                                          </p:val>
                                        </p:tav>
                                        <p:tav tm="100000">
                                          <p:val>
                                            <p:strVal val="#ppt_y"/>
                                          </p:val>
                                        </p:tav>
                                      </p:tavLst>
                                    </p:anim>
                                  </p:childTnLst>
                                </p:cTn>
                              </p:par>
                              <p:par>
                                <p:cTn id="32" presetID="44" presetClass="entr" presetSubtype="0" fill="hold" grpId="0"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Effect transition="in" filter="fade">
                                      <p:cBhvr>
                                        <p:cTn id="34" dur="500"/>
                                        <p:tgtEl>
                                          <p:spTgt spid="3">
                                            <p:txEl>
                                              <p:pRg st="4" end="4"/>
                                            </p:txEl>
                                          </p:spTgt>
                                        </p:tgtEl>
                                      </p:cBhvr>
                                    </p:animEffect>
                                    <p:anim calcmode="lin" valueType="num">
                                      <p:cBhvr>
                                        <p:cTn id="3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6" dur="500" fill="hold"/>
                                        <p:tgtEl>
                                          <p:spTgt spid="3">
                                            <p:txEl>
                                              <p:pRg st="4" end="4"/>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tmplLst>
          <p:tmpl lvl="1">
            <p:tnLst>
              <p:par>
                <p:cTn presetID="44" presetClass="entr" presetSubtype="0" fill="hold" nodeType="click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05"/>
                          </p:val>
                        </p:tav>
                        <p:tav tm="100000">
                          <p:val>
                            <p:strVal val="#ppt_y"/>
                          </p:val>
                        </p:tav>
                      </p:tavLst>
                    </p:anim>
                  </p:childTnLst>
                </p:cTn>
              </p:par>
            </p:tnLst>
          </p:tmpl>
          <p:tmpl lvl="2">
            <p:tnLst>
              <p:par>
                <p:cTn presetID="44"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05"/>
                          </p:val>
                        </p:tav>
                        <p:tav tm="100000">
                          <p:val>
                            <p:strVal val="#ppt_y"/>
                          </p:val>
                        </p:tav>
                      </p:tavLst>
                    </p:anim>
                  </p:childTnLst>
                </p:cTn>
              </p:par>
            </p:tnLst>
          </p:tmpl>
          <p:tmpl lvl="3">
            <p:tnLst>
              <p:par>
                <p:cTn presetID="44"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05"/>
                          </p:val>
                        </p:tav>
                        <p:tav tm="100000">
                          <p:val>
                            <p:strVal val="#ppt_y"/>
                          </p:val>
                        </p:tav>
                      </p:tavLst>
                    </p:anim>
                  </p:childTnLst>
                </p:cTn>
              </p:par>
            </p:tnLst>
          </p:tmpl>
          <p:tmpl lvl="4">
            <p:tnLst>
              <p:par>
                <p:cTn presetID="44"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05"/>
                          </p:val>
                        </p:tav>
                        <p:tav tm="100000">
                          <p:val>
                            <p:strVal val="#ppt_y"/>
                          </p:val>
                        </p:tav>
                      </p:tavLst>
                    </p:anim>
                  </p:childTnLst>
                </p:cTn>
              </p:par>
            </p:tnLst>
          </p:tmpl>
          <p:tmpl lvl="5">
            <p:tnLst>
              <p:par>
                <p:cTn presetID="44" presetClass="entr" presetSubtype="0" fill="hold" nodeType="withEffect">
                  <p:stCondLst>
                    <p:cond delay="0"/>
                  </p:stCondLst>
                  <p:childTnLst>
                    <p:set>
                      <p:cBhvr>
                        <p:cTn dur="1" fill="hold">
                          <p:stCondLst>
                            <p:cond delay="0"/>
                          </p:stCondLst>
                        </p:cTn>
                        <p:tgtEl>
                          <p:spTgt spid="3"/>
                        </p:tgtEl>
                        <p:attrNameLst>
                          <p:attrName>style.visibility</p:attrName>
                        </p:attrNameLst>
                      </p:cBhvr>
                      <p:to>
                        <p:strVal val="visible"/>
                      </p:to>
                    </p:set>
                    <p:animEffect transition="in" filter="fade">
                      <p:cBhvr>
                        <p:cTn dur="500"/>
                        <p:tgtEl>
                          <p:spTgt spid="3"/>
                        </p:tgtEl>
                      </p:cBhvr>
                    </p:animEffect>
                    <p:anim calcmode="lin" valueType="num">
                      <p:cBhvr>
                        <p:cTn dur="500" fill="hold"/>
                        <p:tgtEl>
                          <p:spTgt spid="3"/>
                        </p:tgtEl>
                        <p:attrNameLst>
                          <p:attrName>ppt_x</p:attrName>
                        </p:attrNameLst>
                      </p:cBhvr>
                      <p:tavLst>
                        <p:tav tm="0">
                          <p:val>
                            <p:strVal val="#ppt_x"/>
                          </p:val>
                        </p:tav>
                        <p:tav tm="100000">
                          <p:val>
                            <p:strVal val="#ppt_x"/>
                          </p:val>
                        </p:tav>
                      </p:tavLst>
                    </p:anim>
                    <p:anim calcmode="lin" valueType="num">
                      <p:cBhvr>
                        <p:cTn dur="500" fill="hold"/>
                        <p:tgtEl>
                          <p:spTgt spid="3"/>
                        </p:tgtEl>
                        <p:attrNameLst>
                          <p:attrName>ppt_y</p:attrName>
                        </p:attrNameLst>
                      </p:cBhvr>
                      <p:tavLst>
                        <p:tav tm="0">
                          <p:val>
                            <p:strVal val="#ppt_y+.05"/>
                          </p:val>
                        </p:tav>
                        <p:tav tm="100000">
                          <p:val>
                            <p:strVal val="#ppt_y"/>
                          </p:val>
                        </p:tav>
                      </p:tavLst>
                    </p:anim>
                  </p:childTnLst>
                </p:cTn>
              </p:par>
            </p:tnLst>
          </p:tmpl>
        </p:tmplLst>
      </p:bldP>
    </p:bld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3"/>
          <p:cNvSpPr>
            <a:spLocks noGrp="1" noChangeArrowheads="1"/>
          </p:cNvSpPr>
          <p:nvPr>
            <p:ph idx="1"/>
          </p:nvPr>
        </p:nvSpPr>
        <p:spPr>
          <a:xfrm>
            <a:off x="457200" y="2209800"/>
            <a:ext cx="8229600" cy="1676400"/>
          </a:xfrm>
        </p:spPr>
        <p:txBody>
          <a:bodyPr/>
          <a:lstStyle/>
          <a:p>
            <a:pPr algn="ctr" rtl="1" eaLnBrk="1" hangingPunct="1">
              <a:buFont typeface="Wingdings" pitchFamily="2" charset="2"/>
              <a:buNone/>
            </a:pPr>
            <a:endParaRPr lang="ar-JO" smtClean="0">
              <a:latin typeface="Simplified Arabic" pitchFamily="18" charset="-78"/>
              <a:cs typeface="Simplified Arabic" pitchFamily="18" charset="-78"/>
            </a:endParaRPr>
          </a:p>
          <a:p>
            <a:pPr algn="ctr" rtl="1" eaLnBrk="1" hangingPunct="1">
              <a:buFont typeface="Wingdings" pitchFamily="2" charset="2"/>
              <a:buNone/>
            </a:pPr>
            <a:r>
              <a:rPr lang="ar-JO" sz="4800" smtClean="0">
                <a:latin typeface="Simplified Arabic" pitchFamily="18" charset="-78"/>
                <a:cs typeface="Simplified Arabic" pitchFamily="18" charset="-78"/>
              </a:rPr>
              <a:t>الخصائص النمائية</a:t>
            </a:r>
            <a:endParaRPr lang="en-US" sz="2800" smtClean="0">
              <a:latin typeface="Simplified Arabic" pitchFamily="18" charset="-78"/>
              <a:cs typeface="Simplified Arabic" pitchFamily="18" charset="-78"/>
            </a:endParaRPr>
          </a:p>
        </p:txBody>
      </p:sp>
      <p:sp>
        <p:nvSpPr>
          <p:cNvPr id="2051" name="TextBox 1"/>
          <p:cNvSpPr txBox="1">
            <a:spLocks noChangeArrowheads="1"/>
          </p:cNvSpPr>
          <p:nvPr/>
        </p:nvSpPr>
        <p:spPr bwMode="auto">
          <a:xfrm>
            <a:off x="1905000" y="1143000"/>
            <a:ext cx="53340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JO" sz="2800"/>
              <a:t>الجلسة الأولى                    نشاط رقم (1)</a:t>
            </a:r>
            <a:endParaRPr lang="en-US" sz="2800"/>
          </a:p>
        </p:txBody>
      </p:sp>
    </p:spTree>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p:txBody>
          <a:bodyPr rtlCol="0">
            <a:normAutofit fontScale="90000"/>
          </a:bodyPr>
          <a:lstStyle/>
          <a:p>
            <a:pPr algn="r" eaLnBrk="1" fontAlgn="auto" hangingPunct="1">
              <a:spcAft>
                <a:spcPts val="0"/>
              </a:spcAft>
              <a:defRPr/>
            </a:pPr>
            <a:r>
              <a:rPr lang="ar-SA" sz="3600" b="1" dirty="0" smtClean="0">
                <a:latin typeface="Simplified Arabic" pitchFamily="18" charset="-78"/>
                <a:cs typeface="Simplified Arabic" pitchFamily="18" charset="-78"/>
              </a:rPr>
              <a:t>النمو الاجتماعي</a:t>
            </a:r>
            <a:r>
              <a:rPr lang="ar-SA" sz="4000" dirty="0" smtClean="0">
                <a:latin typeface="Simplified Arabic" pitchFamily="18" charset="-78"/>
                <a:cs typeface="Simplified Arabic" pitchFamily="18" charset="-78"/>
              </a:rPr>
              <a:t/>
            </a:r>
            <a:br>
              <a:rPr lang="ar-SA" sz="4000" dirty="0" smtClean="0">
                <a:latin typeface="Simplified Arabic" pitchFamily="18" charset="-78"/>
                <a:cs typeface="Simplified Arabic" pitchFamily="18" charset="-78"/>
              </a:rPr>
            </a:br>
            <a:endParaRPr lang="en-US" sz="4000" dirty="0" smtClean="0">
              <a:latin typeface="Simplified Arabic" pitchFamily="18" charset="-78"/>
              <a:cs typeface="Simplified Arabic" pitchFamily="18" charset="-78"/>
            </a:endParaRPr>
          </a:p>
        </p:txBody>
      </p:sp>
      <p:sp>
        <p:nvSpPr>
          <p:cNvPr id="56323" name="Rectangle 3"/>
          <p:cNvSpPr>
            <a:spLocks noGrp="1" noChangeArrowheads="1"/>
          </p:cNvSpPr>
          <p:nvPr>
            <p:ph idx="1"/>
          </p:nvPr>
        </p:nvSpPr>
        <p:spPr>
          <a:xfrm>
            <a:off x="457200" y="1066800"/>
            <a:ext cx="8229600" cy="5067300"/>
          </a:xfrm>
        </p:spPr>
        <p:txBody>
          <a:bodyPr rtlCol="0">
            <a:normAutofit fontScale="85000" lnSpcReduction="20000"/>
          </a:bodyPr>
          <a:lstStyle/>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يضجر إذا شعر بالعزلة عن أصدقائه.</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 أحاديث طويلة مع الأقران وهذا له أهميته حيث ينمي قدرة المراهق على</a:t>
            </a:r>
          </a:p>
          <a:p>
            <a:pPr algn="just" rtl="1" eaLnBrk="1" fontAlgn="auto" hangingPunct="1">
              <a:lnSpc>
                <a:spcPct val="90000"/>
              </a:lnSpc>
              <a:spcAft>
                <a:spcPts val="0"/>
              </a:spcAft>
              <a:buFont typeface="Wingdings" pitchFamily="2" charset="2"/>
              <a:buNone/>
              <a:defRPr/>
            </a:pP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الحديث وينمي ميوله واتجاهاته ويوسع وجهات نظره ويزيد معلوماته العامة.</a:t>
            </a:r>
            <a:endParaRPr lang="ar-JO" sz="2400" dirty="0">
              <a:latin typeface="Simplified Arabic" pitchFamily="18" charset="-78"/>
              <a:cs typeface="Simplified Arabic" pitchFamily="18" charset="-78"/>
            </a:endParaRPr>
          </a:p>
          <a:p>
            <a:pPr algn="just" rtl="1" eaLnBrk="1" fontAlgn="auto" hangingPunct="1">
              <a:lnSpc>
                <a:spcPct val="90000"/>
              </a:lnSpc>
              <a:spcAft>
                <a:spcPts val="0"/>
              </a:spcAft>
              <a:buFont typeface="Wingdings" pitchFamily="2" charset="2"/>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يظهر الاهتمام بالمظهر الشخصي ويتضح ذلك من خلال انتقاء الملابس</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والاهتمام بالألوان الزاهية اللافتة للنظر.</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 يلاحظ التذبذب بين الأنانية والإيثار.</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 يلاحظ النفور والتمرد والسخرية والتعصب والمنافسة وضعف القدرة على</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فهم وجهة نظر الكبار وضيق الصدر للنصيحة.</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يلاحظ التآلف واستمرار التكتل في جماعات الأصدقاء والخضوع لها، واتساع</a:t>
            </a: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  دائرة التفاعل الاجتماعي.</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400" dirty="0" smtClean="0">
                <a:latin typeface="Simplified Arabic" pitchFamily="18" charset="-78"/>
                <a:cs typeface="Simplified Arabic" pitchFamily="18" charset="-78"/>
              </a:rPr>
              <a:t>يلاحظ ولاء المراهق الشديد للصحبة وتحمسه البالغ لها وشدة النقد للآخرين</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من خارج هذه الجماعة.</a:t>
            </a:r>
            <a:endParaRPr lang="en-US" sz="2400" dirty="0" smtClean="0">
              <a:latin typeface="Simplified Arabic" pitchFamily="18" charset="-78"/>
              <a:cs typeface="Simplified Arabic" pitchFamily="18" charset="-78"/>
            </a:endParaRPr>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457200" y="2819400"/>
            <a:ext cx="8229600" cy="1143000"/>
          </a:xfrm>
        </p:spPr>
        <p:txBody>
          <a:bodyPr/>
          <a:lstStyle/>
          <a:p>
            <a:pPr rtl="1" eaLnBrk="1" hangingPunct="1"/>
            <a:r>
              <a:rPr lang="ar-JO" smtClean="0"/>
              <a:t>هل هناك فرق بين </a:t>
            </a:r>
            <a:r>
              <a:rPr lang="ar-SA" smtClean="0"/>
              <a:t>المراهقة والبلوغ</a:t>
            </a:r>
            <a:r>
              <a:rPr lang="ar-JO" smtClean="0"/>
              <a:t>؟</a:t>
            </a:r>
            <a:endParaRPr lang="en-US" altLang="en-US"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up)">
                                      <p:cBhvr>
                                        <p:cTn id="7"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ar-SA" smtClean="0">
                <a:latin typeface="Simplified Arabic" pitchFamily="18" charset="-78"/>
                <a:cs typeface="Simplified Arabic" pitchFamily="18" charset="-78"/>
              </a:rPr>
              <a:t>المراهقة والبلوغ</a:t>
            </a:r>
            <a:endParaRPr lang="en-US" altLang="en-US" smtClean="0">
              <a:latin typeface="Simplified Arabic" pitchFamily="18" charset="-78"/>
              <a:cs typeface="Simplified Arabic" pitchFamily="18" charset="-78"/>
            </a:endParaRPr>
          </a:p>
        </p:txBody>
      </p:sp>
      <p:sp>
        <p:nvSpPr>
          <p:cNvPr id="9219" name="Rectangle 3"/>
          <p:cNvSpPr>
            <a:spLocks noGrp="1" noChangeArrowheads="1"/>
          </p:cNvSpPr>
          <p:nvPr>
            <p:ph idx="1"/>
          </p:nvPr>
        </p:nvSpPr>
        <p:spPr>
          <a:xfrm>
            <a:off x="457200" y="1295400"/>
            <a:ext cx="8458200" cy="4267200"/>
          </a:xfrm>
        </p:spPr>
        <p:txBody>
          <a:bodyPr/>
          <a:lstStyle/>
          <a:p>
            <a:pPr algn="just" rtl="1" eaLnBrk="1" hangingPunct="1">
              <a:buFont typeface="Wingdings" pitchFamily="2" charset="2"/>
              <a:buNone/>
            </a:pPr>
            <a:r>
              <a:rPr lang="ar-SA" smtClean="0">
                <a:latin typeface="Simplified Arabic" pitchFamily="18" charset="-78"/>
                <a:cs typeface="Simplified Arabic" pitchFamily="18" charset="-78"/>
              </a:rPr>
              <a:t>   </a:t>
            </a:r>
            <a:r>
              <a:rPr lang="ar-JO" smtClean="0">
                <a:latin typeface="Simplified Arabic" pitchFamily="18" charset="-78"/>
                <a:cs typeface="Simplified Arabic" pitchFamily="18" charset="-78"/>
              </a:rPr>
              <a:t>هناك خلط </a:t>
            </a:r>
            <a:r>
              <a:rPr lang="ar-SA" smtClean="0">
                <a:latin typeface="Simplified Arabic" pitchFamily="18" charset="-78"/>
                <a:cs typeface="Simplified Arabic" pitchFamily="18" charset="-78"/>
              </a:rPr>
              <a:t>بين المراهقة والبلوغ </a:t>
            </a:r>
            <a:endParaRPr lang="ar-JO" smtClean="0">
              <a:latin typeface="Simplified Arabic" pitchFamily="18" charset="-78"/>
              <a:cs typeface="Simplified Arabic" pitchFamily="18" charset="-78"/>
            </a:endParaRPr>
          </a:p>
          <a:p>
            <a:pPr algn="just" rtl="1" eaLnBrk="1" hangingPunct="1">
              <a:buFont typeface="Arial" pitchFamily="34" charset="0"/>
              <a:buNone/>
            </a:pPr>
            <a:r>
              <a:rPr lang="ar-JO" smtClean="0">
                <a:latin typeface="Simplified Arabic" pitchFamily="18" charset="-78"/>
                <a:cs typeface="Simplified Arabic" pitchFamily="18" charset="-78"/>
              </a:rPr>
              <a:t>   </a:t>
            </a:r>
            <a:r>
              <a:rPr lang="ar-SA" smtClean="0">
                <a:latin typeface="Simplified Arabic" pitchFamily="18" charset="-78"/>
                <a:cs typeface="Simplified Arabic" pitchFamily="18" charset="-78"/>
              </a:rPr>
              <a:t>البلوغ يعني التغيرات </a:t>
            </a:r>
            <a:r>
              <a:rPr lang="ar-JO" smtClean="0">
                <a:latin typeface="Simplified Arabic" pitchFamily="18" charset="-78"/>
                <a:cs typeface="Simplified Arabic" pitchFamily="18" charset="-78"/>
              </a:rPr>
              <a:t>الفسيولوجية</a:t>
            </a:r>
            <a:r>
              <a:rPr lang="ar-SA" smtClean="0">
                <a:latin typeface="Simplified Arabic" pitchFamily="18" charset="-78"/>
                <a:cs typeface="Simplified Arabic" pitchFamily="18" charset="-78"/>
              </a:rPr>
              <a:t>/الجسمية التي تحدث</a:t>
            </a:r>
            <a:r>
              <a:rPr lang="ar-JO" smtClean="0">
                <a:latin typeface="Simplified Arabic" pitchFamily="18" charset="-78"/>
                <a:cs typeface="Simplified Arabic" pitchFamily="18" charset="-78"/>
              </a:rPr>
              <a:t> </a:t>
            </a:r>
            <a:r>
              <a:rPr lang="ar-SA" smtClean="0">
                <a:latin typeface="Simplified Arabic" pitchFamily="18" charset="-78"/>
                <a:cs typeface="Simplified Arabic" pitchFamily="18" charset="-78"/>
              </a:rPr>
              <a:t>في هذه الفترة الزمنية</a:t>
            </a:r>
            <a:r>
              <a:rPr lang="ar-JO" smtClean="0">
                <a:latin typeface="Simplified Arabic" pitchFamily="18" charset="-78"/>
                <a:cs typeface="Simplified Arabic" pitchFamily="18" charset="-78"/>
              </a:rPr>
              <a:t>.</a:t>
            </a:r>
          </a:p>
          <a:p>
            <a:pPr algn="just" rtl="1" eaLnBrk="1" hangingPunct="1">
              <a:buFont typeface="Arial" pitchFamily="34" charset="0"/>
              <a:buNone/>
            </a:pPr>
            <a:endParaRPr lang="ar-JO" smtClean="0">
              <a:latin typeface="Simplified Arabic" pitchFamily="18" charset="-78"/>
              <a:cs typeface="Simplified Arabic" pitchFamily="18" charset="-78"/>
            </a:endParaRPr>
          </a:p>
          <a:p>
            <a:pPr algn="just" rtl="1" eaLnBrk="1" hangingPunct="1">
              <a:buFont typeface="Arial" pitchFamily="34" charset="0"/>
              <a:buNone/>
            </a:pPr>
            <a:r>
              <a:rPr lang="ar-JO" smtClean="0">
                <a:latin typeface="Simplified Arabic" pitchFamily="18" charset="-78"/>
                <a:cs typeface="Simplified Arabic" pitchFamily="18" charset="-78"/>
              </a:rPr>
              <a:t>  </a:t>
            </a:r>
            <a:r>
              <a:rPr lang="ar-SA" smtClean="0">
                <a:latin typeface="Simplified Arabic" pitchFamily="18" charset="-78"/>
                <a:cs typeface="Simplified Arabic" pitchFamily="18" charset="-78"/>
              </a:rPr>
              <a:t>المراهقة </a:t>
            </a:r>
            <a:r>
              <a:rPr lang="ar-JO" smtClean="0">
                <a:latin typeface="Simplified Arabic" pitchFamily="18" charset="-78"/>
                <a:cs typeface="Simplified Arabic" pitchFamily="18" charset="-78"/>
              </a:rPr>
              <a:t>هي </a:t>
            </a:r>
            <a:r>
              <a:rPr lang="ar-SA" smtClean="0">
                <a:latin typeface="Simplified Arabic" pitchFamily="18" charset="-78"/>
                <a:cs typeface="Simplified Arabic" pitchFamily="18" charset="-78"/>
              </a:rPr>
              <a:t>الفترة من البلوغ إلى الرشد(حالة البلوغ) والتي تتضمن التجارب النفسية التي يمر بها المراهق بين الثانية عشرة والثامنة عشرة من العمر، </a:t>
            </a:r>
            <a:endParaRPr lang="en-US" altLang="en-US"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wipe(up)">
                                      <p:cBhvr>
                                        <p:cTn id="7" dur="500"/>
                                        <p:tgtEl>
                                          <p:spTgt spid="92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randombar(horizontal)">
                                      <p:cBhvr>
                                        <p:cTn id="12" dur="5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Effect transition="in" filter="randombar(horizontal)">
                                      <p:cBhvr>
                                        <p:cTn id="17" dur="500"/>
                                        <p:tgtEl>
                                          <p:spTgt spid="921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219">
                                            <p:txEl>
                                              <p:pRg st="3" end="3"/>
                                            </p:txEl>
                                          </p:spTgt>
                                        </p:tgtEl>
                                        <p:attrNameLst>
                                          <p:attrName>style.visibility</p:attrName>
                                        </p:attrNameLst>
                                      </p:cBhvr>
                                      <p:to>
                                        <p:strVal val="visible"/>
                                      </p:to>
                                    </p:set>
                                    <p:animEffect transition="in" filter="randombar(horizontal)">
                                      <p:cBhvr>
                                        <p:cTn id="22" dur="500"/>
                                        <p:tgtEl>
                                          <p:spTgt spid="921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1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381000"/>
            <a:ext cx="8077200" cy="1295400"/>
          </a:xfrm>
        </p:spPr>
        <p:txBody>
          <a:bodyPr/>
          <a:lstStyle/>
          <a:p>
            <a:pPr rtl="1" eaLnBrk="1" hangingPunct="1"/>
            <a:r>
              <a:rPr lang="ar-SA" sz="4000" smtClean="0">
                <a:latin typeface="Simplified Arabic" pitchFamily="18" charset="-78"/>
                <a:cs typeface="Simplified Arabic" pitchFamily="18" charset="-78"/>
              </a:rPr>
              <a:t>مر</a:t>
            </a:r>
            <a:r>
              <a:rPr lang="ar-JO" sz="4000" smtClean="0">
                <a:latin typeface="Simplified Arabic" pitchFamily="18" charset="-78"/>
                <a:cs typeface="Simplified Arabic" pitchFamily="18" charset="-78"/>
              </a:rPr>
              <a:t>ا</a:t>
            </a:r>
            <a:r>
              <a:rPr lang="ar-SA" sz="4000" smtClean="0">
                <a:latin typeface="Simplified Arabic" pitchFamily="18" charset="-78"/>
                <a:cs typeface="Simplified Arabic" pitchFamily="18" charset="-78"/>
              </a:rPr>
              <a:t>حل المراهقة</a:t>
            </a:r>
            <a:endParaRPr lang="en-US" altLang="en-US" sz="3200" smtClean="0">
              <a:latin typeface="Simplified Arabic" pitchFamily="18" charset="-78"/>
              <a:cs typeface="Simplified Arabic" pitchFamily="18" charset="-78"/>
            </a:endParaRPr>
          </a:p>
        </p:txBody>
      </p:sp>
      <p:sp>
        <p:nvSpPr>
          <p:cNvPr id="19459" name="Rectangle 3"/>
          <p:cNvSpPr>
            <a:spLocks noGrp="1" noChangeArrowheads="1"/>
          </p:cNvSpPr>
          <p:nvPr>
            <p:ph idx="1"/>
          </p:nvPr>
        </p:nvSpPr>
        <p:spPr>
          <a:xfrm>
            <a:off x="609600" y="1905000"/>
            <a:ext cx="8229600" cy="3276600"/>
          </a:xfrm>
        </p:spPr>
        <p:txBody>
          <a:bodyPr rtlCol="0">
            <a:normAutofit/>
          </a:bodyPr>
          <a:lstStyle/>
          <a:p>
            <a:pPr algn="just" rtl="1" eaLnBrk="1" fontAlgn="auto" hangingPunct="1">
              <a:spcAft>
                <a:spcPts val="0"/>
              </a:spcAft>
              <a:buFont typeface="Arial" pitchFamily="34" charset="0"/>
              <a:buNone/>
              <a:defRPr/>
            </a:pPr>
            <a:r>
              <a:rPr lang="ar-SA" sz="2800" dirty="0" smtClean="0">
                <a:latin typeface="Simplified Arabic" pitchFamily="18" charset="-78"/>
                <a:cs typeface="Simplified Arabic" pitchFamily="18" charset="-78"/>
              </a:rPr>
              <a:t>  </a:t>
            </a:r>
            <a:r>
              <a:rPr lang="ar-SA" sz="2800" dirty="0">
                <a:latin typeface="Simplified Arabic" pitchFamily="18" charset="-78"/>
                <a:cs typeface="Simplified Arabic" pitchFamily="18" charset="-78"/>
              </a:rPr>
              <a:t>يمكن </a:t>
            </a:r>
            <a:r>
              <a:rPr lang="ar-SA" sz="2800" dirty="0" smtClean="0">
                <a:latin typeface="Simplified Arabic" pitchFamily="18" charset="-78"/>
                <a:cs typeface="Simplified Arabic" pitchFamily="18" charset="-78"/>
              </a:rPr>
              <a:t>تحديد ثلاث مراحل مميزة في </a:t>
            </a:r>
            <a:r>
              <a:rPr lang="ar-JO" sz="2800" dirty="0" smtClean="0">
                <a:latin typeface="Simplified Arabic" pitchFamily="18" charset="-78"/>
                <a:cs typeface="Simplified Arabic" pitchFamily="18" charset="-78"/>
              </a:rPr>
              <a:t>فترة </a:t>
            </a:r>
            <a:r>
              <a:rPr lang="ar-SA" sz="2800" dirty="0" smtClean="0">
                <a:latin typeface="Simplified Arabic" pitchFamily="18" charset="-78"/>
                <a:cs typeface="Simplified Arabic" pitchFamily="18" charset="-78"/>
              </a:rPr>
              <a:t>المراهقة</a:t>
            </a:r>
            <a:r>
              <a:rPr lang="ar-JO" sz="2800" dirty="0">
                <a:latin typeface="Simplified Arabic" pitchFamily="18" charset="-78"/>
                <a:cs typeface="Simplified Arabic" pitchFamily="18" charset="-78"/>
              </a:rPr>
              <a:t>:</a:t>
            </a:r>
            <a:r>
              <a:rPr lang="ar-SA" sz="2800" dirty="0" smtClean="0">
                <a:latin typeface="Simplified Arabic" pitchFamily="18" charset="-78"/>
                <a:cs typeface="Simplified Arabic" pitchFamily="18" charset="-78"/>
              </a:rPr>
              <a:t> </a:t>
            </a:r>
            <a:endParaRPr lang="ar-JO" sz="2800" dirty="0" smtClean="0">
              <a:latin typeface="Simplified Arabic" pitchFamily="18" charset="-78"/>
              <a:cs typeface="Simplified Arabic" pitchFamily="18" charset="-78"/>
            </a:endParaRPr>
          </a:p>
          <a:p>
            <a:pPr lvl="1" algn="just" rtl="1" eaLnBrk="1" fontAlgn="auto" hangingPunct="1">
              <a:spcAft>
                <a:spcPts val="0"/>
              </a:spcAft>
              <a:buFont typeface="Arial" pitchFamily="34" charset="0"/>
              <a:buNone/>
              <a:defRPr/>
            </a:pP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المراهقة المبكرة (12-14 سنة)</a:t>
            </a:r>
          </a:p>
          <a:p>
            <a:pPr lvl="1" algn="r" rtl="1" eaLnBrk="1" fontAlgn="auto" hangingPunct="1">
              <a:spcAft>
                <a:spcPts val="0"/>
              </a:spcAft>
              <a:buFontTx/>
              <a:buChar char="-"/>
              <a:defRPr/>
            </a:pPr>
            <a:r>
              <a:rPr lang="ar-SA" sz="2400" dirty="0" smtClean="0">
                <a:latin typeface="Simplified Arabic" pitchFamily="18" charset="-78"/>
                <a:cs typeface="Simplified Arabic" pitchFamily="18" charset="-78"/>
              </a:rPr>
              <a:t>المراهقة المتوسطة (14 – 16 سنة)</a:t>
            </a:r>
          </a:p>
          <a:p>
            <a:pPr lvl="1" algn="r" rtl="1" eaLnBrk="1" fontAlgn="auto" hangingPunct="1">
              <a:spcAft>
                <a:spcPts val="0"/>
              </a:spcAft>
              <a:buFontTx/>
              <a:buChar char="-"/>
              <a:defRPr/>
            </a:pPr>
            <a:r>
              <a:rPr lang="ar-SA" sz="2400" dirty="0" smtClean="0">
                <a:latin typeface="Simplified Arabic" pitchFamily="18" charset="-78"/>
                <a:cs typeface="Simplified Arabic" pitchFamily="18" charset="-78"/>
              </a:rPr>
              <a:t>المراهقة المتأخرة (16 – 18 سنة)</a:t>
            </a:r>
            <a:endParaRPr lang="ar-JO" sz="2400" dirty="0" smtClean="0">
              <a:latin typeface="Simplified Arabic" pitchFamily="18" charset="-78"/>
              <a:cs typeface="Simplified Arabic" pitchFamily="18" charset="-78"/>
            </a:endParaRPr>
          </a:p>
          <a:p>
            <a:pPr marL="457200" lvl="1" indent="0" algn="r" rtl="1" eaLnBrk="1" fontAlgn="auto" hangingPunct="1">
              <a:spcAft>
                <a:spcPts val="0"/>
              </a:spcAft>
              <a:buFont typeface="Arial" pitchFamily="34" charset="0"/>
              <a:buNone/>
              <a:defRPr/>
            </a:pPr>
            <a:endParaRPr lang="ar-JO" sz="2400" dirty="0" smtClean="0">
              <a:latin typeface="Simplified Arabic" pitchFamily="18" charset="-78"/>
              <a:cs typeface="Simplified Arabic" pitchFamily="18" charset="-78"/>
            </a:endParaRPr>
          </a:p>
          <a:p>
            <a:pPr marL="0" indent="0" algn="r" rtl="1" eaLnBrk="1" fontAlgn="auto" hangingPunct="1">
              <a:spcAft>
                <a:spcPts val="0"/>
              </a:spcAft>
              <a:buFont typeface="Arial" pitchFamily="34" charset="0"/>
              <a:buNone/>
              <a:defRPr/>
            </a:pPr>
            <a:r>
              <a:rPr lang="ar-SA" sz="2800" dirty="0" smtClean="0">
                <a:latin typeface="Simplified Arabic" pitchFamily="18" charset="-78"/>
                <a:cs typeface="Simplified Arabic" pitchFamily="18" charset="-78"/>
              </a:rPr>
              <a:t>لا </a:t>
            </a:r>
            <a:r>
              <a:rPr lang="ar-SA" sz="2800" dirty="0">
                <a:latin typeface="Simplified Arabic" pitchFamily="18" charset="-78"/>
                <a:cs typeface="Simplified Arabic" pitchFamily="18" charset="-78"/>
              </a:rPr>
              <a:t>يوجد خط فاصل بين مرحلة وأخرى والتداخل بينهم وارد جداً ، أضف إلى ذلك </a:t>
            </a:r>
            <a:r>
              <a:rPr lang="ar-JO" sz="2800" dirty="0">
                <a:latin typeface="Simplified Arabic" pitchFamily="18" charset="-78"/>
                <a:cs typeface="Simplified Arabic" pitchFamily="18" charset="-78"/>
              </a:rPr>
              <a:t>أن </a:t>
            </a:r>
            <a:r>
              <a:rPr lang="ar-SA" sz="2800" dirty="0">
                <a:latin typeface="Simplified Arabic" pitchFamily="18" charset="-78"/>
                <a:cs typeface="Simplified Arabic" pitchFamily="18" charset="-78"/>
              </a:rPr>
              <a:t>المدى الع</a:t>
            </a:r>
            <a:r>
              <a:rPr lang="ar-JO" sz="2800" dirty="0">
                <a:latin typeface="Simplified Arabic" pitchFamily="18" charset="-78"/>
                <a:cs typeface="Simplified Arabic" pitchFamily="18" charset="-78"/>
              </a:rPr>
              <a:t>مري</a:t>
            </a:r>
            <a:r>
              <a:rPr lang="ar-SA" sz="2800" dirty="0">
                <a:latin typeface="Simplified Arabic" pitchFamily="18" charset="-78"/>
                <a:cs typeface="Simplified Arabic" pitchFamily="18" charset="-78"/>
              </a:rPr>
              <a:t> المحدد هنا ليس إلا إطاراً عاماً.</a:t>
            </a:r>
          </a:p>
          <a:p>
            <a:pPr algn="r" rtl="1" eaLnBrk="1" fontAlgn="auto" hangingPunct="1">
              <a:spcAft>
                <a:spcPts val="0"/>
              </a:spcAft>
              <a:buFontTx/>
              <a:buChar char="-"/>
              <a:defRPr/>
            </a:pPr>
            <a:endParaRPr lang="en-US" altLang="en-US" sz="2800" dirty="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blinds(horizontal)">
                                      <p:cBhvr>
                                        <p:cTn id="7" dur="5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9459">
                                            <p:txEl>
                                              <p:pRg st="0" end="0"/>
                                            </p:txEl>
                                          </p:spTgt>
                                        </p:tgtEl>
                                        <p:attrNameLst>
                                          <p:attrName>style.visibility</p:attrName>
                                        </p:attrNameLst>
                                      </p:cBhvr>
                                      <p:to>
                                        <p:strVal val="visible"/>
                                      </p:to>
                                    </p:set>
                                    <p:animEffect transition="in" filter="checkerboard(across)">
                                      <p:cBhvr>
                                        <p:cTn id="12" dur="500"/>
                                        <p:tgtEl>
                                          <p:spTgt spid="19459">
                                            <p:txEl>
                                              <p:pRg st="0" end="0"/>
                                            </p:txEl>
                                          </p:spTgt>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19459">
                                            <p:txEl>
                                              <p:pRg st="1" end="1"/>
                                            </p:txEl>
                                          </p:spTgt>
                                        </p:tgtEl>
                                        <p:attrNameLst>
                                          <p:attrName>style.visibility</p:attrName>
                                        </p:attrNameLst>
                                      </p:cBhvr>
                                      <p:to>
                                        <p:strVal val="visible"/>
                                      </p:to>
                                    </p:set>
                                    <p:animEffect transition="in" filter="checkerboard(across)">
                                      <p:cBhvr>
                                        <p:cTn id="15" dur="500"/>
                                        <p:tgtEl>
                                          <p:spTgt spid="19459">
                                            <p:txEl>
                                              <p:pRg st="1" end="1"/>
                                            </p:txEl>
                                          </p:spTgt>
                                        </p:tgtEl>
                                      </p:cBhvr>
                                    </p:animEffect>
                                  </p:childTnLst>
                                </p:cTn>
                              </p:par>
                              <p:par>
                                <p:cTn id="16" presetID="5" presetClass="entr" presetSubtype="10" fill="hold" grpId="0" nodeType="withEffect">
                                  <p:stCondLst>
                                    <p:cond delay="0"/>
                                  </p:stCondLst>
                                  <p:childTnLst>
                                    <p:set>
                                      <p:cBhvr>
                                        <p:cTn id="17" dur="1" fill="hold">
                                          <p:stCondLst>
                                            <p:cond delay="0"/>
                                          </p:stCondLst>
                                        </p:cTn>
                                        <p:tgtEl>
                                          <p:spTgt spid="19459">
                                            <p:txEl>
                                              <p:pRg st="2" end="2"/>
                                            </p:txEl>
                                          </p:spTgt>
                                        </p:tgtEl>
                                        <p:attrNameLst>
                                          <p:attrName>style.visibility</p:attrName>
                                        </p:attrNameLst>
                                      </p:cBhvr>
                                      <p:to>
                                        <p:strVal val="visible"/>
                                      </p:to>
                                    </p:set>
                                    <p:animEffect transition="in" filter="checkerboard(across)">
                                      <p:cBhvr>
                                        <p:cTn id="18" dur="500"/>
                                        <p:tgtEl>
                                          <p:spTgt spid="19459">
                                            <p:txEl>
                                              <p:pRg st="2" end="2"/>
                                            </p:txEl>
                                          </p:spTgt>
                                        </p:tgtEl>
                                      </p:cBhvr>
                                    </p:animEffect>
                                  </p:childTnLst>
                                </p:cTn>
                              </p:par>
                              <p:par>
                                <p:cTn id="19" presetID="5" presetClass="entr" presetSubtype="10" fill="hold" grpId="0" nodeType="withEffect">
                                  <p:stCondLst>
                                    <p:cond delay="0"/>
                                  </p:stCondLst>
                                  <p:childTnLst>
                                    <p:set>
                                      <p:cBhvr>
                                        <p:cTn id="20" dur="1" fill="hold">
                                          <p:stCondLst>
                                            <p:cond delay="0"/>
                                          </p:stCondLst>
                                        </p:cTn>
                                        <p:tgtEl>
                                          <p:spTgt spid="19459">
                                            <p:txEl>
                                              <p:pRg st="3" end="3"/>
                                            </p:txEl>
                                          </p:spTgt>
                                        </p:tgtEl>
                                        <p:attrNameLst>
                                          <p:attrName>style.visibility</p:attrName>
                                        </p:attrNameLst>
                                      </p:cBhvr>
                                      <p:to>
                                        <p:strVal val="visible"/>
                                      </p:to>
                                    </p:set>
                                    <p:animEffect transition="in" filter="checkerboard(across)">
                                      <p:cBhvr>
                                        <p:cTn id="21" dur="500"/>
                                        <p:tgtEl>
                                          <p:spTgt spid="19459">
                                            <p:txEl>
                                              <p:pRg st="3" end="3"/>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5" presetClass="entr" presetSubtype="10" fill="hold" grpId="0" nodeType="clickEffect">
                                  <p:stCondLst>
                                    <p:cond delay="0"/>
                                  </p:stCondLst>
                                  <p:childTnLst>
                                    <p:set>
                                      <p:cBhvr>
                                        <p:cTn id="25" dur="1" fill="hold">
                                          <p:stCondLst>
                                            <p:cond delay="0"/>
                                          </p:stCondLst>
                                        </p:cTn>
                                        <p:tgtEl>
                                          <p:spTgt spid="19459">
                                            <p:txEl>
                                              <p:pRg st="5" end="5"/>
                                            </p:txEl>
                                          </p:spTgt>
                                        </p:tgtEl>
                                        <p:attrNameLst>
                                          <p:attrName>style.visibility</p:attrName>
                                        </p:attrNameLst>
                                      </p:cBhvr>
                                      <p:to>
                                        <p:strVal val="visible"/>
                                      </p:to>
                                    </p:set>
                                    <p:animEffect transition="in" filter="checkerboard(across)">
                                      <p:cBhvr>
                                        <p:cTn id="26" dur="500"/>
                                        <p:tgtEl>
                                          <p:spTgt spid="19459">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ar-SA" smtClean="0">
                <a:latin typeface="Simplified Arabic" pitchFamily="18" charset="-78"/>
                <a:cs typeface="Simplified Arabic" pitchFamily="18" charset="-78"/>
              </a:rPr>
              <a:t>المرحلة الأولى</a:t>
            </a:r>
            <a:endParaRPr lang="en-US" altLang="en-US" smtClean="0">
              <a:latin typeface="Simplified Arabic" pitchFamily="18" charset="-78"/>
              <a:cs typeface="Simplified Arabic" pitchFamily="18" charset="-78"/>
            </a:endParaRPr>
          </a:p>
        </p:txBody>
      </p:sp>
      <p:sp>
        <p:nvSpPr>
          <p:cNvPr id="20483" name="Rectangle 3"/>
          <p:cNvSpPr>
            <a:spLocks noGrp="1" noChangeArrowheads="1"/>
          </p:cNvSpPr>
          <p:nvPr>
            <p:ph idx="1"/>
          </p:nvPr>
        </p:nvSpPr>
        <p:spPr>
          <a:xfrm>
            <a:off x="0" y="1600200"/>
            <a:ext cx="9144000" cy="5257800"/>
          </a:xfrm>
        </p:spPr>
        <p:txBody>
          <a:bodyPr/>
          <a:lstStyle/>
          <a:p>
            <a:pPr algn="ctr" rtl="1" eaLnBrk="1" hangingPunct="1">
              <a:buFont typeface="Wingdings" pitchFamily="2" charset="2"/>
              <a:buNone/>
            </a:pPr>
            <a:r>
              <a:rPr lang="ar-SA" sz="2800" smtClean="0">
                <a:latin typeface="Simplified Arabic" pitchFamily="18" charset="-78"/>
                <a:cs typeface="Simplified Arabic" pitchFamily="18" charset="-78"/>
              </a:rPr>
              <a:t>المراهقة المبكرة (12 – 14 </a:t>
            </a:r>
            <a:r>
              <a:rPr lang="ar-JO" sz="2800" smtClean="0">
                <a:latin typeface="Simplified Arabic" pitchFamily="18" charset="-78"/>
                <a:cs typeface="Simplified Arabic" pitchFamily="18" charset="-78"/>
              </a:rPr>
              <a:t>/15</a:t>
            </a:r>
            <a:r>
              <a:rPr lang="ar-SA" sz="2800" smtClean="0">
                <a:latin typeface="Simplified Arabic" pitchFamily="18" charset="-78"/>
                <a:cs typeface="Simplified Arabic" pitchFamily="18" charset="-78"/>
              </a:rPr>
              <a:t>سنة)</a:t>
            </a:r>
          </a:p>
          <a:p>
            <a:pPr algn="r" rtl="1" eaLnBrk="1" hangingPunct="1"/>
            <a:r>
              <a:rPr lang="ar-SA" sz="2800" smtClean="0">
                <a:latin typeface="Simplified Arabic" pitchFamily="18" charset="-78"/>
                <a:cs typeface="Simplified Arabic" pitchFamily="18" charset="-78"/>
              </a:rPr>
              <a:t>شعار المرحلة الإجابة على التساؤل ” من أنا“ و“كيف يراني الآخر</a:t>
            </a:r>
            <a:r>
              <a:rPr lang="ar-JO" sz="2800" smtClean="0">
                <a:latin typeface="Simplified Arabic" pitchFamily="18" charset="-78"/>
                <a:cs typeface="Simplified Arabic" pitchFamily="18" charset="-78"/>
              </a:rPr>
              <a:t>و</a:t>
            </a:r>
            <a:r>
              <a:rPr lang="ar-SA" sz="2800" smtClean="0">
                <a:latin typeface="Simplified Arabic" pitchFamily="18" charset="-78"/>
                <a:cs typeface="Simplified Arabic" pitchFamily="18" charset="-78"/>
              </a:rPr>
              <a:t>ن“ .</a:t>
            </a:r>
          </a:p>
          <a:p>
            <a:pPr algn="r" rtl="1" eaLnBrk="1" hangingPunct="1"/>
            <a:r>
              <a:rPr lang="ar-SA" sz="2800" smtClean="0">
                <a:latin typeface="Simplified Arabic" pitchFamily="18" charset="-78"/>
                <a:cs typeface="Simplified Arabic" pitchFamily="18" charset="-78"/>
              </a:rPr>
              <a:t>يتمحور التطور النفسي في هذه المرحلة عادة حول فهم الذات (إيجاد صورة جديدة للذات) ويكون ذلك نتيجة للتغيرات </a:t>
            </a:r>
            <a:r>
              <a:rPr lang="ar-JO" sz="2800" smtClean="0">
                <a:latin typeface="Simplified Arabic" pitchFamily="18" charset="-78"/>
                <a:cs typeface="Simplified Arabic" pitchFamily="18" charset="-78"/>
              </a:rPr>
              <a:t>الفسيولوجية.</a:t>
            </a:r>
            <a:endParaRPr lang="ar-SA" sz="2800" smtClean="0">
              <a:latin typeface="Simplified Arabic" pitchFamily="18" charset="-78"/>
              <a:cs typeface="Simplified Arabic" pitchFamily="18" charset="-78"/>
            </a:endParaRPr>
          </a:p>
          <a:p>
            <a:pPr algn="r" rtl="1" eaLnBrk="1" hangingPunct="1"/>
            <a:r>
              <a:rPr lang="ar-SA" sz="2800" smtClean="0">
                <a:latin typeface="Simplified Arabic" pitchFamily="18" charset="-78"/>
                <a:cs typeface="Simplified Arabic" pitchFamily="18" charset="-78"/>
              </a:rPr>
              <a:t>من أولى اهتماماتهم تشكيل وقبول الرفاق لهم.</a:t>
            </a:r>
          </a:p>
          <a:p>
            <a:pPr algn="r" rtl="1" eaLnBrk="1" hangingPunct="1"/>
            <a:r>
              <a:rPr lang="ar-SA" sz="2800" smtClean="0">
                <a:latin typeface="Simplified Arabic" pitchFamily="18" charset="-78"/>
                <a:cs typeface="Simplified Arabic" pitchFamily="18" charset="-78"/>
              </a:rPr>
              <a:t> لتحقيق كل ذلك يحتاج المراهقون للاستفادة من النمط المجرد في التفكير الذي اكتسبوه حديثاً، حيث أن قدرتهم على التجريد والربط والاستنتاج تكون قد تطورت بشكل كبير.</a:t>
            </a:r>
            <a:endParaRPr lang="en-US" altLang="en-US" sz="28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1000" fill="hold"/>
                                        <p:tgtEl>
                                          <p:spTgt spid="20482"/>
                                        </p:tgtEl>
                                        <p:attrNameLst>
                                          <p:attrName>ppt_w</p:attrName>
                                        </p:attrNameLst>
                                      </p:cBhvr>
                                      <p:tavLst>
                                        <p:tav tm="0">
                                          <p:val>
                                            <p:fltVal val="0"/>
                                          </p:val>
                                        </p:tav>
                                        <p:tav tm="100000">
                                          <p:val>
                                            <p:strVal val="#ppt_w"/>
                                          </p:val>
                                        </p:tav>
                                      </p:tavLst>
                                    </p:anim>
                                    <p:anim calcmode="lin" valueType="num">
                                      <p:cBhvr>
                                        <p:cTn id="8" dur="1000" fill="hold"/>
                                        <p:tgtEl>
                                          <p:spTgt spid="20482"/>
                                        </p:tgtEl>
                                        <p:attrNameLst>
                                          <p:attrName>ppt_h</p:attrName>
                                        </p:attrNameLst>
                                      </p:cBhvr>
                                      <p:tavLst>
                                        <p:tav tm="0">
                                          <p:val>
                                            <p:fltVal val="0"/>
                                          </p:val>
                                        </p:tav>
                                        <p:tav tm="100000">
                                          <p:val>
                                            <p:strVal val="#ppt_h"/>
                                          </p:val>
                                        </p:tav>
                                      </p:tavLst>
                                    </p:anim>
                                    <p:anim calcmode="lin" valueType="num">
                                      <p:cBhvr>
                                        <p:cTn id="9" dur="1000" fill="hold"/>
                                        <p:tgtEl>
                                          <p:spTgt spid="2048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48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20483">
                                            <p:txEl>
                                              <p:pRg st="0" end="0"/>
                                            </p:txEl>
                                          </p:spTgt>
                                        </p:tgtEl>
                                        <p:attrNameLst>
                                          <p:attrName>style.visibility</p:attrName>
                                        </p:attrNameLst>
                                      </p:cBhvr>
                                      <p:to>
                                        <p:strVal val="visible"/>
                                      </p:to>
                                    </p:set>
                                    <p:animEffect transition="in" filter="box(in)">
                                      <p:cBhvr>
                                        <p:cTn id="15" dur="500"/>
                                        <p:tgtEl>
                                          <p:spTgt spid="20483">
                                            <p:txEl>
                                              <p:pRg st="0" end="0"/>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16" fill="hold" grpId="0" nodeType="clickEffect">
                                  <p:stCondLst>
                                    <p:cond delay="0"/>
                                  </p:stCondLst>
                                  <p:childTnLst>
                                    <p:set>
                                      <p:cBhvr>
                                        <p:cTn id="19" dur="1" fill="hold">
                                          <p:stCondLst>
                                            <p:cond delay="0"/>
                                          </p:stCondLst>
                                        </p:cTn>
                                        <p:tgtEl>
                                          <p:spTgt spid="20483">
                                            <p:txEl>
                                              <p:pRg st="1" end="1"/>
                                            </p:txEl>
                                          </p:spTgt>
                                        </p:tgtEl>
                                        <p:attrNameLst>
                                          <p:attrName>style.visibility</p:attrName>
                                        </p:attrNameLst>
                                      </p:cBhvr>
                                      <p:to>
                                        <p:strVal val="visible"/>
                                      </p:to>
                                    </p:set>
                                    <p:animEffect transition="in" filter="box(in)">
                                      <p:cBhvr>
                                        <p:cTn id="20" dur="500"/>
                                        <p:tgtEl>
                                          <p:spTgt spid="20483">
                                            <p:txEl>
                                              <p:pRg st="1" end="1"/>
                                            </p:txEl>
                                          </p:spTgt>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16" fill="hold" grpId="0" nodeType="clickEffect">
                                  <p:stCondLst>
                                    <p:cond delay="0"/>
                                  </p:stCondLst>
                                  <p:childTnLst>
                                    <p:set>
                                      <p:cBhvr>
                                        <p:cTn id="24" dur="1" fill="hold">
                                          <p:stCondLst>
                                            <p:cond delay="0"/>
                                          </p:stCondLst>
                                        </p:cTn>
                                        <p:tgtEl>
                                          <p:spTgt spid="20483">
                                            <p:txEl>
                                              <p:pRg st="2" end="2"/>
                                            </p:txEl>
                                          </p:spTgt>
                                        </p:tgtEl>
                                        <p:attrNameLst>
                                          <p:attrName>style.visibility</p:attrName>
                                        </p:attrNameLst>
                                      </p:cBhvr>
                                      <p:to>
                                        <p:strVal val="visible"/>
                                      </p:to>
                                    </p:set>
                                    <p:animEffect transition="in" filter="box(in)">
                                      <p:cBhvr>
                                        <p:cTn id="25" dur="500"/>
                                        <p:tgtEl>
                                          <p:spTgt spid="20483">
                                            <p:txEl>
                                              <p:pRg st="2" end="2"/>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0483">
                                            <p:txEl>
                                              <p:pRg st="3" end="3"/>
                                            </p:txEl>
                                          </p:spTgt>
                                        </p:tgtEl>
                                        <p:attrNameLst>
                                          <p:attrName>style.visibility</p:attrName>
                                        </p:attrNameLst>
                                      </p:cBhvr>
                                      <p:to>
                                        <p:strVal val="visible"/>
                                      </p:to>
                                    </p:set>
                                    <p:animEffect transition="in" filter="box(in)">
                                      <p:cBhvr>
                                        <p:cTn id="30" dur="500"/>
                                        <p:tgtEl>
                                          <p:spTgt spid="20483">
                                            <p:txEl>
                                              <p:pRg st="3" end="3"/>
                                            </p:txEl>
                                          </p:spTgt>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0483">
                                            <p:txEl>
                                              <p:pRg st="4" end="4"/>
                                            </p:txEl>
                                          </p:spTgt>
                                        </p:tgtEl>
                                        <p:attrNameLst>
                                          <p:attrName>style.visibility</p:attrName>
                                        </p:attrNameLst>
                                      </p:cBhvr>
                                      <p:to>
                                        <p:strVal val="visible"/>
                                      </p:to>
                                    </p:set>
                                    <p:animEffect transition="in" filter="box(in)">
                                      <p:cBhvr>
                                        <p:cTn id="35" dur="500"/>
                                        <p:tgtEl>
                                          <p:spTgt spid="2048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build="p"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152400"/>
            <a:ext cx="8229600" cy="884238"/>
          </a:xfrm>
        </p:spPr>
        <p:txBody>
          <a:bodyPr rtlCol="0">
            <a:normAutofit fontScale="90000"/>
          </a:bodyPr>
          <a:lstStyle/>
          <a:p>
            <a:pPr rtl="1" eaLnBrk="1" fontAlgn="auto" hangingPunct="1">
              <a:spcAft>
                <a:spcPts val="0"/>
              </a:spcAft>
              <a:defRPr/>
            </a:pPr>
            <a:r>
              <a:rPr lang="ar-JO" sz="3600" dirty="0" smtClean="0">
                <a:latin typeface="Simplified Arabic" pitchFamily="18" charset="-78"/>
                <a:cs typeface="Simplified Arabic" pitchFamily="18" charset="-78"/>
              </a:rPr>
              <a:t>المرحلة الثانية</a:t>
            </a:r>
            <a:br>
              <a:rPr lang="ar-JO" sz="3600" dirty="0" smtClean="0">
                <a:latin typeface="Simplified Arabic" pitchFamily="18" charset="-78"/>
                <a:cs typeface="Simplified Arabic" pitchFamily="18" charset="-78"/>
              </a:rPr>
            </a:br>
            <a:r>
              <a:rPr lang="ar-SA" sz="3600" dirty="0" smtClean="0">
                <a:latin typeface="Simplified Arabic" pitchFamily="18" charset="-78"/>
                <a:cs typeface="Simplified Arabic" pitchFamily="18" charset="-78"/>
              </a:rPr>
              <a:t>مرحلة المراهقة المتوسطة (14 – 16 سنة )</a:t>
            </a:r>
            <a:r>
              <a:rPr lang="ar-SA" sz="4000" dirty="0" smtClean="0">
                <a:latin typeface="Simplified Arabic" pitchFamily="18" charset="-78"/>
                <a:cs typeface="Simplified Arabic" pitchFamily="18" charset="-78"/>
              </a:rPr>
              <a:t> </a:t>
            </a:r>
            <a:endParaRPr lang="en-US" altLang="en-US" sz="4000" dirty="0" smtClean="0">
              <a:latin typeface="Simplified Arabic" pitchFamily="18" charset="-78"/>
              <a:cs typeface="Simplified Arabic" pitchFamily="18" charset="-78"/>
            </a:endParaRPr>
          </a:p>
        </p:txBody>
      </p:sp>
      <p:sp>
        <p:nvSpPr>
          <p:cNvPr id="21507" name="Rectangle 3"/>
          <p:cNvSpPr>
            <a:spLocks noGrp="1" noChangeArrowheads="1"/>
          </p:cNvSpPr>
          <p:nvPr>
            <p:ph idx="1"/>
          </p:nvPr>
        </p:nvSpPr>
        <p:spPr>
          <a:xfrm>
            <a:off x="457200" y="838200"/>
            <a:ext cx="8686800" cy="6019800"/>
          </a:xfrm>
        </p:spPr>
        <p:txBody>
          <a:bodyPr rtlCol="0">
            <a:normAutofit lnSpcReduction="10000"/>
          </a:bodyPr>
          <a:lstStyle/>
          <a:p>
            <a:pPr algn="just" rtl="1" eaLnBrk="1" fontAlgn="auto" hangingPunct="1">
              <a:lnSpc>
                <a:spcPct val="90000"/>
              </a:lnSpc>
              <a:spcAft>
                <a:spcPts val="0"/>
              </a:spcAft>
              <a:defRPr/>
            </a:pPr>
            <a:endParaRPr lang="ar-SA" sz="28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800" dirty="0" smtClean="0">
                <a:latin typeface="Simplified Arabic" pitchFamily="18" charset="-78"/>
                <a:cs typeface="Simplified Arabic" pitchFamily="18" charset="-78"/>
              </a:rPr>
              <a:t>شعار المراهق في هذه المرحلة ” أنا مختلف ومميز“ ، لذلك يكون مغامر، مجرب وذو تفكير خيالي، حيث يعتقد أن الخطر لا يطوله.</a:t>
            </a:r>
            <a:endParaRPr lang="ar-JO" sz="28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8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800" dirty="0" smtClean="0">
                <a:latin typeface="Simplified Arabic" pitchFamily="18" charset="-78"/>
                <a:cs typeface="Simplified Arabic" pitchFamily="18" charset="-78"/>
              </a:rPr>
              <a:t>الرغبة في الاستقلال عن الأهل، حيث يبدأ في هذه المرحلة الصراع من أجل البحث عن القيم الخاصة بالمراهق في مقابل قيم الأهل والراشدين من حولهم.</a:t>
            </a:r>
            <a:endParaRPr lang="ar-JO" sz="28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8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800" dirty="0" smtClean="0">
                <a:latin typeface="Simplified Arabic" pitchFamily="18" charset="-78"/>
                <a:cs typeface="Simplified Arabic" pitchFamily="18" charset="-78"/>
              </a:rPr>
              <a:t>اتساع المدارك الفكرية والعاطفية التي تساعد على إنشاء العلاقات الاجتماعية مع المجموعات والجنس الآخر.</a:t>
            </a:r>
            <a:endParaRPr lang="ar-JO" sz="28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800" dirty="0" smtClean="0">
              <a:latin typeface="Simplified Arabic" pitchFamily="18" charset="-78"/>
              <a:cs typeface="Simplified Arabic" pitchFamily="18" charset="-78"/>
            </a:endParaRPr>
          </a:p>
          <a:p>
            <a:pPr algn="just" rtl="1" eaLnBrk="1" fontAlgn="auto" hangingPunct="1">
              <a:lnSpc>
                <a:spcPct val="90000"/>
              </a:lnSpc>
              <a:spcAft>
                <a:spcPts val="0"/>
              </a:spcAft>
              <a:defRPr/>
            </a:pPr>
            <a:r>
              <a:rPr lang="ar-SA" sz="2800" dirty="0" smtClean="0">
                <a:latin typeface="Simplified Arabic" pitchFamily="18" charset="-78"/>
                <a:cs typeface="Simplified Arabic" pitchFamily="18" charset="-78"/>
              </a:rPr>
              <a:t>التمركز حول الذات، وهي سمة ناتجة عن الاضطراب الذي تسببه القدرات الفكرية الجديدة ، وتتضح من خلال فكرتين أساسيتين :</a:t>
            </a:r>
          </a:p>
          <a:p>
            <a:pPr algn="just" rtl="1" eaLnBrk="1" fontAlgn="auto" hangingPunct="1">
              <a:lnSpc>
                <a:spcPct val="90000"/>
              </a:lnSpc>
              <a:spcAft>
                <a:spcPts val="0"/>
              </a:spcAft>
              <a:buFont typeface="Wingdings" pitchFamily="2" charset="2"/>
              <a:buNone/>
              <a:defRPr/>
            </a:pPr>
            <a:r>
              <a:rPr lang="ar-SA" sz="2800" dirty="0" smtClean="0">
                <a:latin typeface="Simplified Arabic" pitchFamily="18" charset="-78"/>
                <a:cs typeface="Simplified Arabic" pitchFamily="18" charset="-78"/>
              </a:rPr>
              <a:t>    1- الأيمان بوجود المستمع الخيالي .</a:t>
            </a:r>
          </a:p>
          <a:p>
            <a:pPr algn="just" rtl="1" eaLnBrk="1" fontAlgn="auto" hangingPunct="1">
              <a:lnSpc>
                <a:spcPct val="90000"/>
              </a:lnSpc>
              <a:spcAft>
                <a:spcPts val="0"/>
              </a:spcAft>
              <a:buFont typeface="Wingdings" pitchFamily="2" charset="2"/>
              <a:buNone/>
              <a:defRPr/>
            </a:pPr>
            <a:r>
              <a:rPr lang="ar-SA" sz="2800" dirty="0" smtClean="0">
                <a:latin typeface="Simplified Arabic" pitchFamily="18" charset="-78"/>
                <a:cs typeface="Simplified Arabic" pitchFamily="18" charset="-78"/>
              </a:rPr>
              <a:t>    2- خرافة الذات .</a:t>
            </a:r>
          </a:p>
          <a:p>
            <a:pPr algn="just" rtl="1" eaLnBrk="1" fontAlgn="auto" hangingPunct="1">
              <a:lnSpc>
                <a:spcPct val="90000"/>
              </a:lnSpc>
              <a:spcAft>
                <a:spcPts val="0"/>
              </a:spcAft>
              <a:defRPr/>
            </a:pPr>
            <a:endParaRPr lang="ar-SA" sz="2800" dirty="0" smtClean="0">
              <a:latin typeface="Simplified Arabic" pitchFamily="18" charset="-78"/>
              <a:cs typeface="Simplified Arabic" pitchFamily="18" charset="-78"/>
            </a:endParaRPr>
          </a:p>
          <a:p>
            <a:pPr algn="just" rtl="1" eaLnBrk="1" fontAlgn="auto" hangingPunct="1">
              <a:lnSpc>
                <a:spcPct val="90000"/>
              </a:lnSpc>
              <a:spcAft>
                <a:spcPts val="0"/>
              </a:spcAft>
              <a:defRPr/>
            </a:pPr>
            <a:endParaRPr lang="ar-SA" sz="2000" dirty="0" smtClean="0">
              <a:latin typeface="Simplified Arabic" pitchFamily="18" charset="-78"/>
              <a:cs typeface="Simplified Arabic" pitchFamily="18" charset="-78"/>
            </a:endParaRPr>
          </a:p>
          <a:p>
            <a:pPr algn="just" rtl="1" eaLnBrk="1" fontAlgn="auto" hangingPunct="1">
              <a:lnSpc>
                <a:spcPct val="90000"/>
              </a:lnSpc>
              <a:spcAft>
                <a:spcPts val="0"/>
              </a:spcAft>
              <a:defRPr/>
            </a:pPr>
            <a:endParaRPr lang="en-US" altLang="en-US" sz="2000" dirty="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checkerboard(across)">
                                      <p:cBhvr>
                                        <p:cTn id="7" dur="500"/>
                                        <p:tgtEl>
                                          <p:spTgt spid="21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07">
                                            <p:txEl>
                                              <p:pRg st="1" end="1"/>
                                            </p:txEl>
                                          </p:spTgt>
                                        </p:tgtEl>
                                        <p:attrNameLst>
                                          <p:attrName>style.visibility</p:attrName>
                                        </p:attrNameLst>
                                      </p:cBhvr>
                                      <p:to>
                                        <p:strVal val="visible"/>
                                      </p:to>
                                    </p:set>
                                    <p:animEffect transition="in" filter="dissolve">
                                      <p:cBhvr>
                                        <p:cTn id="12" dur="500"/>
                                        <p:tgtEl>
                                          <p:spTgt spid="2150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1507">
                                            <p:txEl>
                                              <p:pRg st="3" end="3"/>
                                            </p:txEl>
                                          </p:spTgt>
                                        </p:tgtEl>
                                        <p:attrNameLst>
                                          <p:attrName>style.visibility</p:attrName>
                                        </p:attrNameLst>
                                      </p:cBhvr>
                                      <p:to>
                                        <p:strVal val="visible"/>
                                      </p:to>
                                    </p:set>
                                    <p:animEffect transition="in" filter="dissolve">
                                      <p:cBhvr>
                                        <p:cTn id="17" dur="500"/>
                                        <p:tgtEl>
                                          <p:spTgt spid="21507">
                                            <p:txEl>
                                              <p:pRg st="3" end="3"/>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1507">
                                            <p:txEl>
                                              <p:pRg st="5" end="5"/>
                                            </p:txEl>
                                          </p:spTgt>
                                        </p:tgtEl>
                                        <p:attrNameLst>
                                          <p:attrName>style.visibility</p:attrName>
                                        </p:attrNameLst>
                                      </p:cBhvr>
                                      <p:to>
                                        <p:strVal val="visible"/>
                                      </p:to>
                                    </p:set>
                                    <p:animEffect transition="in" filter="dissolve">
                                      <p:cBhvr>
                                        <p:cTn id="22" dur="500"/>
                                        <p:tgtEl>
                                          <p:spTgt spid="21507">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1507">
                                            <p:txEl>
                                              <p:pRg st="7" end="7"/>
                                            </p:txEl>
                                          </p:spTgt>
                                        </p:tgtEl>
                                        <p:attrNameLst>
                                          <p:attrName>style.visibility</p:attrName>
                                        </p:attrNameLst>
                                      </p:cBhvr>
                                      <p:to>
                                        <p:strVal val="visible"/>
                                      </p:to>
                                    </p:set>
                                    <p:animEffect transition="in" filter="dissolve">
                                      <p:cBhvr>
                                        <p:cTn id="27" dur="500"/>
                                        <p:tgtEl>
                                          <p:spTgt spid="21507">
                                            <p:txEl>
                                              <p:pRg st="7" end="7"/>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1507">
                                            <p:txEl>
                                              <p:pRg st="8" end="8"/>
                                            </p:txEl>
                                          </p:spTgt>
                                        </p:tgtEl>
                                        <p:attrNameLst>
                                          <p:attrName>style.visibility</p:attrName>
                                        </p:attrNameLst>
                                      </p:cBhvr>
                                      <p:to>
                                        <p:strVal val="visible"/>
                                      </p:to>
                                    </p:set>
                                    <p:animEffect transition="in" filter="dissolve">
                                      <p:cBhvr>
                                        <p:cTn id="32" dur="500"/>
                                        <p:tgtEl>
                                          <p:spTgt spid="21507">
                                            <p:txEl>
                                              <p:pRg st="8" end="8"/>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21507">
                                            <p:txEl>
                                              <p:pRg st="9" end="9"/>
                                            </p:txEl>
                                          </p:spTgt>
                                        </p:tgtEl>
                                        <p:attrNameLst>
                                          <p:attrName>style.visibility</p:attrName>
                                        </p:attrNameLst>
                                      </p:cBhvr>
                                      <p:to>
                                        <p:strVal val="visible"/>
                                      </p:to>
                                    </p:set>
                                    <p:animEffect transition="in" filter="dissolve">
                                      <p:cBhvr>
                                        <p:cTn id="37" dur="500"/>
                                        <p:tgtEl>
                                          <p:spTgt spid="2150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build="p"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rtlCol="0">
            <a:normAutofit fontScale="90000"/>
          </a:bodyPr>
          <a:lstStyle/>
          <a:p>
            <a:pPr eaLnBrk="1" fontAlgn="auto" hangingPunct="1">
              <a:spcAft>
                <a:spcPts val="0"/>
              </a:spcAft>
              <a:defRPr/>
            </a:pPr>
            <a:r>
              <a:rPr lang="ar-SA" sz="4000" dirty="0" smtClean="0">
                <a:latin typeface="Simplified Arabic" pitchFamily="18" charset="-78"/>
                <a:cs typeface="Simplified Arabic" pitchFamily="18" charset="-78"/>
              </a:rPr>
              <a:t>المرحلة الثالثة</a:t>
            </a:r>
            <a:br>
              <a:rPr lang="ar-SA" sz="4000" dirty="0" smtClean="0">
                <a:latin typeface="Simplified Arabic" pitchFamily="18" charset="-78"/>
                <a:cs typeface="Simplified Arabic" pitchFamily="18" charset="-78"/>
              </a:rPr>
            </a:br>
            <a:r>
              <a:rPr lang="ar-SA" sz="4000" dirty="0" smtClean="0">
                <a:latin typeface="Simplified Arabic" pitchFamily="18" charset="-78"/>
                <a:cs typeface="Simplified Arabic" pitchFamily="18" charset="-78"/>
              </a:rPr>
              <a:t>مرحلة المراهقة المتأخرة ( 16 – 18)  سنة</a:t>
            </a:r>
            <a:endParaRPr lang="en-US" altLang="en-US" sz="4000" dirty="0" smtClean="0">
              <a:latin typeface="Simplified Arabic" pitchFamily="18" charset="-78"/>
              <a:cs typeface="Simplified Arabic" pitchFamily="18" charset="-78"/>
            </a:endParaRPr>
          </a:p>
        </p:txBody>
      </p:sp>
      <p:sp>
        <p:nvSpPr>
          <p:cNvPr id="22531" name="Rectangle 3"/>
          <p:cNvSpPr>
            <a:spLocks noGrp="1" noChangeArrowheads="1"/>
          </p:cNvSpPr>
          <p:nvPr>
            <p:ph idx="1"/>
          </p:nvPr>
        </p:nvSpPr>
        <p:spPr>
          <a:xfrm>
            <a:off x="457200" y="1600200"/>
            <a:ext cx="8686800" cy="4953000"/>
          </a:xfrm>
        </p:spPr>
        <p:txBody>
          <a:bodyPr/>
          <a:lstStyle/>
          <a:p>
            <a:pPr algn="r" rtl="1" eaLnBrk="1" hangingPunct="1"/>
            <a:r>
              <a:rPr lang="ar-SA" sz="2800" smtClean="0">
                <a:latin typeface="Simplified Arabic" pitchFamily="18" charset="-78"/>
                <a:cs typeface="Simplified Arabic" pitchFamily="18" charset="-78"/>
              </a:rPr>
              <a:t>شعار المرحلة:تحقيق الذات، حيث أن للمراهق في هذه المرحلة     إحساس أكثر ثباتاً بهويته الذاتية ومكانته في المجتمع.</a:t>
            </a:r>
          </a:p>
          <a:p>
            <a:pPr algn="r" rtl="1" eaLnBrk="1" hangingPunct="1">
              <a:buFont typeface="Wingdings" pitchFamily="2" charset="2"/>
              <a:buNone/>
            </a:pPr>
            <a:r>
              <a:rPr lang="ar-SA" sz="2800" smtClean="0">
                <a:latin typeface="Simplified Arabic" pitchFamily="18" charset="-78"/>
                <a:cs typeface="Simplified Arabic" pitchFamily="18" charset="-78"/>
              </a:rPr>
              <a:t>  - يتم اتخاذ القرارات التي تتعلق بالتعليم الجامعي، ومهنة المستقبل في هذه المرحلة.</a:t>
            </a:r>
          </a:p>
          <a:p>
            <a:pPr algn="r" rtl="1" eaLnBrk="1" hangingPunct="1"/>
            <a:r>
              <a:rPr lang="ar-SA" sz="2800" smtClean="0">
                <a:latin typeface="Simplified Arabic" pitchFamily="18" charset="-78"/>
                <a:cs typeface="Simplified Arabic" pitchFamily="18" charset="-78"/>
              </a:rPr>
              <a:t>تأسيس حالة توازن بين الطموح ، الخيال والواقع لتحقيق هذه المعادلة على المراهق أن ينسحب من النمط الطفولي ” التمركز حول الذات وتفضيلها“ إلى الاهتمام بالرأي الآخر ، وأخذه بعين الاعتبار، والاهتمام بعلاقة أكثر إيجابية مع مجتمع الراشدين.</a:t>
            </a:r>
            <a:endParaRPr lang="en-US" altLang="en-US" sz="28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blinds(horizontal)">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22531">
                                            <p:txEl>
                                              <p:pRg st="0" end="0"/>
                                            </p:txEl>
                                          </p:spTgt>
                                        </p:tgtEl>
                                        <p:attrNameLst>
                                          <p:attrName>style.visibility</p:attrName>
                                        </p:attrNameLst>
                                      </p:cBhvr>
                                      <p:to>
                                        <p:strVal val="visible"/>
                                      </p:to>
                                    </p:set>
                                    <p:anim calcmode="lin" valueType="num">
                                      <p:cBhvr additive="base">
                                        <p:cTn id="12" dur="5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31">
                                            <p:txEl>
                                              <p:pRg st="1" end="1"/>
                                            </p:txEl>
                                          </p:spTgt>
                                        </p:tgtEl>
                                        <p:attrNameLst>
                                          <p:attrName>style.visibility</p:attrName>
                                        </p:attrNameLst>
                                      </p:cBhvr>
                                      <p:to>
                                        <p:strVal val="visible"/>
                                      </p:to>
                                    </p:set>
                                    <p:anim calcmode="lin" valueType="num">
                                      <p:cBhvr additive="base">
                                        <p:cTn id="18" dur="5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2531">
                                            <p:txEl>
                                              <p:pRg st="2" end="2"/>
                                            </p:txEl>
                                          </p:spTgt>
                                        </p:tgtEl>
                                        <p:attrNameLst>
                                          <p:attrName>style.visibility</p:attrName>
                                        </p:attrNameLst>
                                      </p:cBhvr>
                                      <p:to>
                                        <p:strVal val="visible"/>
                                      </p:to>
                                    </p:set>
                                    <p:anim calcmode="lin" valueType="num">
                                      <p:cBhvr additive="base">
                                        <p:cTn id="24" dur="500" fill="hold"/>
                                        <p:tgtEl>
                                          <p:spTgt spid="22531">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2253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rtl="1" eaLnBrk="1" hangingPunct="1"/>
            <a:r>
              <a:rPr lang="ar-SA" sz="3200" smtClean="0">
                <a:latin typeface="Simplified Arabic" pitchFamily="18" charset="-78"/>
                <a:cs typeface="Simplified Arabic" pitchFamily="18" charset="-78"/>
              </a:rPr>
              <a:t>التغيرات النفسية </a:t>
            </a:r>
            <a:r>
              <a:rPr lang="ar-JO" sz="3200" smtClean="0">
                <a:latin typeface="Simplified Arabic" pitchFamily="18" charset="-78"/>
                <a:cs typeface="Simplified Arabic" pitchFamily="18" charset="-78"/>
              </a:rPr>
              <a:t>والفسيولوجية</a:t>
            </a:r>
            <a:r>
              <a:rPr lang="ar-SA" sz="3200" smtClean="0">
                <a:latin typeface="Simplified Arabic" pitchFamily="18" charset="-78"/>
                <a:cs typeface="Simplified Arabic" pitchFamily="18" charset="-78"/>
              </a:rPr>
              <a:t> للمراهق</a:t>
            </a:r>
            <a:endParaRPr lang="en-US" altLang="en-US" sz="3200" smtClean="0">
              <a:latin typeface="Simplified Arabic" pitchFamily="18" charset="-78"/>
              <a:cs typeface="Simplified Arabic" pitchFamily="18" charset="-78"/>
            </a:endParaRPr>
          </a:p>
        </p:txBody>
      </p:sp>
      <p:sp>
        <p:nvSpPr>
          <p:cNvPr id="8195" name="Rectangle 3"/>
          <p:cNvSpPr>
            <a:spLocks noGrp="1" noChangeArrowheads="1"/>
          </p:cNvSpPr>
          <p:nvPr>
            <p:ph idx="1"/>
          </p:nvPr>
        </p:nvSpPr>
        <p:spPr>
          <a:xfrm>
            <a:off x="457200" y="2324100"/>
            <a:ext cx="8229600" cy="3695700"/>
          </a:xfrm>
        </p:spPr>
        <p:txBody>
          <a:bodyPr/>
          <a:lstStyle/>
          <a:p>
            <a:pPr algn="r" rtl="1" eaLnBrk="1" hangingPunct="1">
              <a:buFont typeface="Wingdings" pitchFamily="2" charset="2"/>
              <a:buNone/>
            </a:pPr>
            <a:r>
              <a:rPr lang="en-US" altLang="en-US" smtClean="0">
                <a:latin typeface="Simplified Arabic" pitchFamily="18" charset="-78"/>
                <a:cs typeface="Simplified Arabic" pitchFamily="18" charset="-78"/>
              </a:rPr>
              <a:t>  </a:t>
            </a:r>
            <a:r>
              <a:rPr lang="ar-SA" smtClean="0">
                <a:latin typeface="Simplified Arabic" pitchFamily="18" charset="-78"/>
                <a:cs typeface="Simplified Arabic" pitchFamily="18" charset="-78"/>
              </a:rPr>
              <a:t>عندما نفهم التغيرات النفسية والفسيولوجية التي تطرأ على حياة المراهق، فإننا سوف نكون قادرين على فهم الأسباب الكامنة وراء التغيرات في سلوكه.</a:t>
            </a:r>
          </a:p>
          <a:p>
            <a:pPr algn="r" rtl="1" eaLnBrk="1" hangingPunct="1">
              <a:buFont typeface="Wingdings" pitchFamily="2" charset="2"/>
              <a:buNone/>
            </a:pPr>
            <a:r>
              <a:rPr lang="en-US" altLang="en-US" smtClean="0">
                <a:latin typeface="Simplified Arabic" pitchFamily="18" charset="-78"/>
                <a:cs typeface="Simplified Arabic" pitchFamily="18" charset="-78"/>
              </a:rPr>
              <a:t>   </a:t>
            </a:r>
            <a:r>
              <a:rPr lang="ar-SA" smtClean="0">
                <a:latin typeface="Simplified Arabic" pitchFamily="18" charset="-78"/>
                <a:cs typeface="Simplified Arabic" pitchFamily="18" charset="-78"/>
              </a:rPr>
              <a:t>كما أننا سوف نكون أكثر جاهزية لتقديم المساعدة للناشئين، أثناء محاولاتهم تشكيل صورتهم عن ذاتهم، قيمهم، مبادئهم جنباً إلى جنب مع كسبهم لاستقلاليتهم عن أهلهم.</a:t>
            </a:r>
            <a:endParaRPr lang="en-US" altLang="en-US"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strips(downLeft)">
                                      <p:cBhvr>
                                        <p:cTn id="7" dur="500"/>
                                        <p:tgtEl>
                                          <p:spTgt spid="81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8195">
                                            <p:txEl>
                                              <p:pRg st="0" end="0"/>
                                            </p:txEl>
                                          </p:spTgt>
                                        </p:tgtEl>
                                        <p:attrNameLst>
                                          <p:attrName>style.visibility</p:attrName>
                                        </p:attrNameLst>
                                      </p:cBhvr>
                                      <p:to>
                                        <p:strVal val="visible"/>
                                      </p:to>
                                    </p:set>
                                    <p:animEffect transition="in" filter="checkerboard(across)">
                                      <p:cBhvr>
                                        <p:cTn id="12" dur="500"/>
                                        <p:tgtEl>
                                          <p:spTgt spid="819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195">
                                            <p:txEl>
                                              <p:pRg st="1" end="1"/>
                                            </p:txEl>
                                          </p:spTgt>
                                        </p:tgtEl>
                                        <p:attrNameLst>
                                          <p:attrName>style.visibility</p:attrName>
                                        </p:attrNameLst>
                                      </p:cBhvr>
                                      <p:to>
                                        <p:strVal val="visible"/>
                                      </p:to>
                                    </p:set>
                                    <p:animEffect transition="in" filter="checkerboard(across)">
                                      <p:cBhvr>
                                        <p:cTn id="17" dur="500"/>
                                        <p:tgtEl>
                                          <p:spTgt spid="819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autoUpdateAnimBg="0"/>
      <p:bldP spid="8195"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514600"/>
            <a:ext cx="8229600" cy="1143000"/>
          </a:xfrm>
        </p:spPr>
        <p:txBody>
          <a:bodyPr/>
          <a:lstStyle/>
          <a:p>
            <a:pPr algn="r" rtl="1" eaLnBrk="1" hangingPunct="1"/>
            <a:r>
              <a:rPr lang="ar-JO" sz="3200" smtClean="0">
                <a:latin typeface="Simplified Arabic" pitchFamily="18" charset="-78"/>
                <a:cs typeface="Simplified Arabic" pitchFamily="18" charset="-78"/>
              </a:rPr>
              <a:t>كيف تؤثّر كل مرحلة من مراحل المراهقة في عمليّة التعلّم؟</a:t>
            </a:r>
            <a:br>
              <a:rPr lang="ar-JO" sz="3200" smtClean="0">
                <a:latin typeface="Simplified Arabic" pitchFamily="18" charset="-78"/>
                <a:cs typeface="Simplified Arabic" pitchFamily="18" charset="-78"/>
              </a:rPr>
            </a:br>
            <a:r>
              <a:rPr lang="ar-JO" sz="3200" smtClean="0">
                <a:latin typeface="Simplified Arabic" pitchFamily="18" charset="-78"/>
                <a:cs typeface="Simplified Arabic" pitchFamily="18" charset="-78"/>
              </a:rPr>
              <a:t/>
            </a:r>
            <a:br>
              <a:rPr lang="ar-JO" sz="3200" smtClean="0">
                <a:latin typeface="Simplified Arabic" pitchFamily="18" charset="-78"/>
                <a:cs typeface="Simplified Arabic" pitchFamily="18" charset="-78"/>
              </a:rPr>
            </a:br>
            <a:r>
              <a:rPr lang="ar-JO" sz="3200" smtClean="0">
                <a:latin typeface="Simplified Arabic" pitchFamily="18" charset="-78"/>
                <a:cs typeface="Simplified Arabic" pitchFamily="18" charset="-78"/>
              </a:rPr>
              <a:t>ورقة عمل رقم (2)  </a:t>
            </a:r>
            <a:endParaRPr lang="en-US" sz="3200" smtClean="0">
              <a:latin typeface="Simplified Arabic" pitchFamily="18" charset="-78"/>
              <a:cs typeface="Simplified Arabic" pitchFamily="18" charset="-78"/>
            </a:endParaRPr>
          </a:p>
        </p:txBody>
      </p:sp>
    </p:spTree>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ar-SA" smtClean="0">
                <a:latin typeface="Simplified Arabic" pitchFamily="18" charset="-78"/>
                <a:cs typeface="Simplified Arabic" pitchFamily="18" charset="-78"/>
              </a:rPr>
              <a:t>المراهقة وعملية التعلم</a:t>
            </a:r>
            <a:endParaRPr lang="en-US" altLang="en-US" smtClean="0">
              <a:latin typeface="Simplified Arabic" pitchFamily="18" charset="-78"/>
              <a:cs typeface="Simplified Arabic" pitchFamily="18" charset="-78"/>
            </a:endParaRPr>
          </a:p>
        </p:txBody>
      </p:sp>
      <p:sp>
        <p:nvSpPr>
          <p:cNvPr id="23555" name="Rectangle 3"/>
          <p:cNvSpPr>
            <a:spLocks noGrp="1" noChangeArrowheads="1"/>
          </p:cNvSpPr>
          <p:nvPr>
            <p:ph idx="1"/>
          </p:nvPr>
        </p:nvSpPr>
        <p:spPr>
          <a:xfrm>
            <a:off x="0" y="1600200"/>
            <a:ext cx="9144000" cy="4533900"/>
          </a:xfrm>
        </p:spPr>
        <p:txBody>
          <a:bodyPr/>
          <a:lstStyle/>
          <a:p>
            <a:pPr algn="r" rtl="1" eaLnBrk="1" hangingPunct="1">
              <a:buFont typeface="Wingdings" pitchFamily="2" charset="2"/>
              <a:buNone/>
            </a:pPr>
            <a:r>
              <a:rPr lang="ar-SA" sz="2800" smtClean="0">
                <a:latin typeface="Simplified Arabic" pitchFamily="18" charset="-78"/>
                <a:cs typeface="Simplified Arabic" pitchFamily="18" charset="-78"/>
              </a:rPr>
              <a:t>عملية التعلم ومرحلة المراهقة المبكرة:</a:t>
            </a:r>
          </a:p>
          <a:p>
            <a:pPr algn="r" rtl="1" eaLnBrk="1" hangingPunct="1">
              <a:buFontTx/>
              <a:buChar char="-"/>
            </a:pPr>
            <a:r>
              <a:rPr lang="ar-SA" sz="2800" smtClean="0">
                <a:latin typeface="Simplified Arabic" pitchFamily="18" charset="-78"/>
                <a:cs typeface="Simplified Arabic" pitchFamily="18" charset="-78"/>
              </a:rPr>
              <a:t>يتعلم الأطفال مهارات أساسية في هذه المرحلة العمرية، وهم بذلك يواجهون صراع</a:t>
            </a:r>
          </a:p>
          <a:p>
            <a:pPr algn="r" rtl="1" eaLnBrk="1" hangingPunct="1">
              <a:buFontTx/>
              <a:buNone/>
            </a:pPr>
            <a:r>
              <a:rPr lang="ar-SA" sz="2800" b="1" smtClean="0">
                <a:latin typeface="Simplified Arabic" pitchFamily="18" charset="-78"/>
                <a:cs typeface="Simplified Arabic" pitchFamily="18" charset="-78"/>
              </a:rPr>
              <a:t>    ”المثابرة إزاء الدونية“ </a:t>
            </a:r>
          </a:p>
          <a:p>
            <a:pPr algn="r" rtl="1" eaLnBrk="1" hangingPunct="1">
              <a:buFontTx/>
              <a:buNone/>
            </a:pPr>
            <a:r>
              <a:rPr lang="ar-SA" sz="2800" smtClean="0">
                <a:latin typeface="Simplified Arabic" pitchFamily="18" charset="-78"/>
                <a:cs typeface="Simplified Arabic" pitchFamily="18" charset="-78"/>
              </a:rPr>
              <a:t>   إن أتقن الطفل المهارات يطور مفهوم المثابرة، ويكوَن نظرة إيجابية عن الإنجاز، وإن أخفق في إتقان المهارات المتوقعة منه، فهو سيتعرض للانتقاد الدائم ويطور إحساساً بالدونية.</a:t>
            </a:r>
            <a:endParaRPr lang="en-US" altLang="en-US" sz="28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slide(fromBottom)">
                                      <p:cBhvr>
                                        <p:cTn id="7" dur="500"/>
                                        <p:tgtEl>
                                          <p:spTgt spid="235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5">
                                            <p:txEl>
                                              <p:pRg st="0" end="0"/>
                                            </p:txEl>
                                          </p:spTgt>
                                        </p:tgtEl>
                                        <p:attrNameLst>
                                          <p:attrName>style.visibility</p:attrName>
                                        </p:attrNameLst>
                                      </p:cBhvr>
                                      <p:to>
                                        <p:strVal val="visible"/>
                                      </p:to>
                                    </p:set>
                                    <p:animEffect transition="in" filter="dissolve">
                                      <p:cBhvr>
                                        <p:cTn id="12" dur="500"/>
                                        <p:tgtEl>
                                          <p:spTgt spid="2355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555">
                                            <p:txEl>
                                              <p:pRg st="1" end="1"/>
                                            </p:txEl>
                                          </p:spTgt>
                                        </p:tgtEl>
                                        <p:attrNameLst>
                                          <p:attrName>style.visibility</p:attrName>
                                        </p:attrNameLst>
                                      </p:cBhvr>
                                      <p:to>
                                        <p:strVal val="visible"/>
                                      </p:to>
                                    </p:set>
                                    <p:animEffect transition="in" filter="dissolve">
                                      <p:cBhvr>
                                        <p:cTn id="17" dur="500"/>
                                        <p:tgtEl>
                                          <p:spTgt spid="23555">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3555">
                                            <p:txEl>
                                              <p:pRg st="2" end="2"/>
                                            </p:txEl>
                                          </p:spTgt>
                                        </p:tgtEl>
                                        <p:attrNameLst>
                                          <p:attrName>style.visibility</p:attrName>
                                        </p:attrNameLst>
                                      </p:cBhvr>
                                      <p:to>
                                        <p:strVal val="visible"/>
                                      </p:to>
                                    </p:set>
                                    <p:animEffect transition="in" filter="dissolve">
                                      <p:cBhvr>
                                        <p:cTn id="22" dur="500"/>
                                        <p:tgtEl>
                                          <p:spTgt spid="23555">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3555">
                                            <p:txEl>
                                              <p:pRg st="3" end="3"/>
                                            </p:txEl>
                                          </p:spTgt>
                                        </p:tgtEl>
                                        <p:attrNameLst>
                                          <p:attrName>style.visibility</p:attrName>
                                        </p:attrNameLst>
                                      </p:cBhvr>
                                      <p:to>
                                        <p:strVal val="visible"/>
                                      </p:to>
                                    </p:set>
                                    <p:animEffect transition="in" filter="dissolve">
                                      <p:cBhvr>
                                        <p:cTn id="27" dur="500"/>
                                        <p:tgtEl>
                                          <p:spTgt spid="235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4" grpId="0" autoUpdateAnimBg="0"/>
      <p:bldP spid="23555"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1" name="Text Box 9"/>
          <p:cNvSpPr txBox="1">
            <a:spLocks noChangeArrowheads="1"/>
          </p:cNvSpPr>
          <p:nvPr/>
        </p:nvSpPr>
        <p:spPr bwMode="auto">
          <a:xfrm>
            <a:off x="457200" y="736600"/>
            <a:ext cx="7848600" cy="3570288"/>
          </a:xfrm>
          <a:prstGeom prst="rect">
            <a:avLst/>
          </a:prstGeom>
          <a:noFill/>
          <a:ln w="9525">
            <a:noFill/>
            <a:miter lim="800000"/>
            <a:headEnd/>
            <a:tailEnd/>
          </a:ln>
          <a:effectLst/>
        </p:spPr>
        <p:txBody>
          <a:bodyPr>
            <a:spAutoFit/>
          </a:bodyPr>
          <a:lstStyle/>
          <a:p>
            <a:pPr algn="ctr">
              <a:spcBef>
                <a:spcPct val="50000"/>
              </a:spcBef>
              <a:defRPr/>
            </a:pPr>
            <a:endParaRPr lang="en-US" sz="4400" dirty="0">
              <a:latin typeface="Arial" charset="0"/>
              <a:cs typeface="Arial" charset="0"/>
            </a:endParaRPr>
          </a:p>
          <a:p>
            <a:pPr algn="ctr">
              <a:spcBef>
                <a:spcPct val="50000"/>
              </a:spcBef>
              <a:defRPr/>
            </a:pPr>
            <a:r>
              <a:rPr lang="ar-JO" sz="3600" b="1" dirty="0"/>
              <a:t>النتاج </a:t>
            </a:r>
            <a:r>
              <a:rPr lang="ar-JO" sz="3600" b="1" dirty="0"/>
              <a:t>العام: </a:t>
            </a:r>
            <a:endParaRPr lang="ar-JO" sz="3600" b="1" dirty="0"/>
          </a:p>
          <a:p>
            <a:pPr algn="just">
              <a:spcBef>
                <a:spcPct val="50000"/>
              </a:spcBef>
              <a:defRPr/>
            </a:pPr>
            <a:endParaRPr lang="en-US" sz="3200" dirty="0"/>
          </a:p>
          <a:p>
            <a:pPr algn="just">
              <a:spcBef>
                <a:spcPct val="50000"/>
              </a:spcBef>
              <a:defRPr/>
            </a:pPr>
            <a:r>
              <a:rPr lang="ar-JO" sz="3200" dirty="0"/>
              <a:t>أن يكتسب المعلمون المعرفة والمهارات المتعلقة بمبادئ توجيه السلوك للطلبة داخل الغرفة الصفية والبيئة المدرسية </a:t>
            </a:r>
            <a:endParaRPr lang="en-US" sz="3200" dirty="0">
              <a:solidFill>
                <a:srgbClr val="A50021"/>
              </a:solidFill>
              <a:effectLst>
                <a:outerShdw blurRad="38100" dist="38100" dir="2700000" algn="tl">
                  <a:srgbClr val="C0C0C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3081"/>
                                        </p:tgtEl>
                                        <p:attrNameLst>
                                          <p:attrName>style.visibility</p:attrName>
                                        </p:attrNameLst>
                                      </p:cBhvr>
                                      <p:to>
                                        <p:strVal val="visible"/>
                                      </p:to>
                                    </p:set>
                                    <p:animEffect transition="in" filter="blinds(horizontal)">
                                      <p:cBhvr>
                                        <p:cTn id="7" dur="3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ar-SA" sz="4000" smtClean="0">
                <a:latin typeface="Simplified Arabic" pitchFamily="18" charset="-78"/>
                <a:cs typeface="Simplified Arabic" pitchFamily="18" charset="-78"/>
              </a:rPr>
              <a:t>عملية التعلم ومرحلتي المراهقة المتوسطة والمتأخرة</a:t>
            </a:r>
            <a:endParaRPr lang="en-US" altLang="en-US" sz="4000" smtClean="0">
              <a:latin typeface="Simplified Arabic" pitchFamily="18" charset="-78"/>
              <a:cs typeface="Simplified Arabic" pitchFamily="18" charset="-78"/>
            </a:endParaRPr>
          </a:p>
        </p:txBody>
      </p:sp>
      <p:sp>
        <p:nvSpPr>
          <p:cNvPr id="24579" name="Rectangle 3"/>
          <p:cNvSpPr>
            <a:spLocks noGrp="1" noChangeArrowheads="1"/>
          </p:cNvSpPr>
          <p:nvPr>
            <p:ph idx="1"/>
          </p:nvPr>
        </p:nvSpPr>
        <p:spPr/>
        <p:txBody>
          <a:bodyPr/>
          <a:lstStyle/>
          <a:p>
            <a:pPr algn="just" rtl="1" eaLnBrk="1" hangingPunct="1">
              <a:buFontTx/>
              <a:buChar char="-"/>
            </a:pPr>
            <a:r>
              <a:rPr lang="ar-SA" sz="2800" smtClean="0"/>
              <a:t>يبدأ </a:t>
            </a:r>
            <a:r>
              <a:rPr lang="ar-SA" sz="2800" smtClean="0">
                <a:latin typeface="Simplified Arabic" pitchFamily="18" charset="-78"/>
                <a:cs typeface="Simplified Arabic" pitchFamily="18" charset="-78"/>
              </a:rPr>
              <a:t>المراهقون</a:t>
            </a:r>
            <a:r>
              <a:rPr lang="ar-SA" sz="2800" smtClean="0"/>
              <a:t> التفكير في مستقبلهم واتخاذ القرارات المهنية.</a:t>
            </a:r>
          </a:p>
          <a:p>
            <a:pPr algn="just" rtl="1" eaLnBrk="1" hangingPunct="1">
              <a:buFontTx/>
              <a:buNone/>
            </a:pPr>
            <a:r>
              <a:rPr lang="ar-SA" sz="2800" smtClean="0"/>
              <a:t>  أثناء هذه المرحلة هم يواجهون صراع</a:t>
            </a:r>
          </a:p>
          <a:p>
            <a:pPr algn="ctr" rtl="1" eaLnBrk="1" hangingPunct="1">
              <a:buFontTx/>
              <a:buNone/>
            </a:pPr>
            <a:r>
              <a:rPr lang="ar-SA" sz="2800" smtClean="0"/>
              <a:t> ” الهوية الذاتية إزاء إرباك الدور“</a:t>
            </a:r>
          </a:p>
          <a:p>
            <a:pPr algn="just" rtl="1" eaLnBrk="1" hangingPunct="1">
              <a:buFontTx/>
              <a:buNone/>
            </a:pPr>
            <a:r>
              <a:rPr lang="ar-JO" sz="2800" smtClean="0"/>
              <a:t>    </a:t>
            </a:r>
            <a:r>
              <a:rPr lang="ar-SA" sz="2800" smtClean="0"/>
              <a:t>إن صاغ المراهق خطة عمل مرضية بخصوص مستقبله ، فإن الناتج سوف يكون إيجابياً، ويكون قد أنجز مهمة توطيد الهوية الذاتية. أما المراهق الذي لم يستطع تطوير هويته الذاتية، فإن ”الارتباك بالدور“ هي النتيجة، حيث سيتحرك المراهق دون هدف بعيداً عن أي خطة عمل أو إحساس بالأمان تجاه مستقبله.</a:t>
            </a:r>
            <a:endParaRPr lang="en-US" altLang="en-US" sz="280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578"/>
                                        </p:tgtEl>
                                        <p:attrNameLst>
                                          <p:attrName>style.visibility</p:attrName>
                                        </p:attrNameLst>
                                      </p:cBhvr>
                                      <p:to>
                                        <p:strVal val="visible"/>
                                      </p:to>
                                    </p:set>
                                    <p:anim calcmode="lin" valueType="num">
                                      <p:cBhvr additive="base">
                                        <p:cTn id="7" dur="500" fill="hold"/>
                                        <p:tgtEl>
                                          <p:spTgt spid="24578"/>
                                        </p:tgtEl>
                                        <p:attrNameLst>
                                          <p:attrName>ppt_x</p:attrName>
                                        </p:attrNameLst>
                                      </p:cBhvr>
                                      <p:tavLst>
                                        <p:tav tm="0">
                                          <p:val>
                                            <p:strVal val="#ppt_x"/>
                                          </p:val>
                                        </p:tav>
                                        <p:tav tm="100000">
                                          <p:val>
                                            <p:strVal val="#ppt_x"/>
                                          </p:val>
                                        </p:tav>
                                      </p:tavLst>
                                    </p:anim>
                                    <p:anim calcmode="lin" valueType="num">
                                      <p:cBhvr additive="base">
                                        <p:cTn id="8" dur="500" fill="hold"/>
                                        <p:tgtEl>
                                          <p:spTgt spid="245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6" fill="hold" grpId="0" nodeType="clickEffect">
                                  <p:stCondLst>
                                    <p:cond delay="0"/>
                                  </p:stCondLst>
                                  <p:childTnLst>
                                    <p:set>
                                      <p:cBhvr>
                                        <p:cTn id="12" dur="1" fill="hold">
                                          <p:stCondLst>
                                            <p:cond delay="0"/>
                                          </p:stCondLst>
                                        </p:cTn>
                                        <p:tgtEl>
                                          <p:spTgt spid="24579">
                                            <p:txEl>
                                              <p:pRg st="0" end="0"/>
                                            </p:txEl>
                                          </p:spTgt>
                                        </p:tgtEl>
                                        <p:attrNameLst>
                                          <p:attrName>style.visibility</p:attrName>
                                        </p:attrNameLst>
                                      </p:cBhvr>
                                      <p:to>
                                        <p:strVal val="visible"/>
                                      </p:to>
                                    </p:set>
                                    <p:anim calcmode="lin" valueType="num">
                                      <p:cBhvr additive="base">
                                        <p:cTn id="13" dur="500" fill="hold"/>
                                        <p:tgtEl>
                                          <p:spTgt spid="24579">
                                            <p:txEl>
                                              <p:pRg st="0" end="0"/>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6" fill="hold" grpId="0" nodeType="clickEffect">
                                  <p:stCondLst>
                                    <p:cond delay="0"/>
                                  </p:stCondLst>
                                  <p:childTnLst>
                                    <p:set>
                                      <p:cBhvr>
                                        <p:cTn id="18" dur="1" fill="hold">
                                          <p:stCondLst>
                                            <p:cond delay="0"/>
                                          </p:stCondLst>
                                        </p:cTn>
                                        <p:tgtEl>
                                          <p:spTgt spid="24579">
                                            <p:txEl>
                                              <p:pRg st="1" end="1"/>
                                            </p:txEl>
                                          </p:spTgt>
                                        </p:tgtEl>
                                        <p:attrNameLst>
                                          <p:attrName>style.visibility</p:attrName>
                                        </p:attrNameLst>
                                      </p:cBhvr>
                                      <p:to>
                                        <p:strVal val="visible"/>
                                      </p:to>
                                    </p:set>
                                    <p:anim calcmode="lin" valueType="num">
                                      <p:cBhvr additive="base">
                                        <p:cTn id="19" dur="500" fill="hold"/>
                                        <p:tgtEl>
                                          <p:spTgt spid="24579">
                                            <p:txEl>
                                              <p:pRg st="1" end="1"/>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2457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6" fill="hold" grpId="0" nodeType="clickEffect">
                                  <p:stCondLst>
                                    <p:cond delay="0"/>
                                  </p:stCondLst>
                                  <p:childTnLst>
                                    <p:set>
                                      <p:cBhvr>
                                        <p:cTn id="24" dur="1" fill="hold">
                                          <p:stCondLst>
                                            <p:cond delay="0"/>
                                          </p:stCondLst>
                                        </p:cTn>
                                        <p:tgtEl>
                                          <p:spTgt spid="24579">
                                            <p:txEl>
                                              <p:pRg st="2" end="2"/>
                                            </p:txEl>
                                          </p:spTgt>
                                        </p:tgtEl>
                                        <p:attrNameLst>
                                          <p:attrName>style.visibility</p:attrName>
                                        </p:attrNameLst>
                                      </p:cBhvr>
                                      <p:to>
                                        <p:strVal val="visible"/>
                                      </p:to>
                                    </p:set>
                                    <p:anim calcmode="lin" valueType="num">
                                      <p:cBhvr additive="base">
                                        <p:cTn id="25" dur="500" fill="hold"/>
                                        <p:tgtEl>
                                          <p:spTgt spid="24579">
                                            <p:txEl>
                                              <p:pRg st="2" end="2"/>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6" fill="hold" grpId="0" nodeType="clickEffect">
                                  <p:stCondLst>
                                    <p:cond delay="0"/>
                                  </p:stCondLst>
                                  <p:childTnLst>
                                    <p:set>
                                      <p:cBhvr>
                                        <p:cTn id="30" dur="1" fill="hold">
                                          <p:stCondLst>
                                            <p:cond delay="0"/>
                                          </p:stCondLst>
                                        </p:cTn>
                                        <p:tgtEl>
                                          <p:spTgt spid="24579">
                                            <p:txEl>
                                              <p:pRg st="3" end="3"/>
                                            </p:txEl>
                                          </p:spTgt>
                                        </p:tgtEl>
                                        <p:attrNameLst>
                                          <p:attrName>style.visibility</p:attrName>
                                        </p:attrNameLst>
                                      </p:cBhvr>
                                      <p:to>
                                        <p:strVal val="visible"/>
                                      </p:to>
                                    </p:set>
                                    <p:anim calcmode="lin" valueType="num">
                                      <p:cBhvr additive="base">
                                        <p:cTn id="31" dur="500" fill="hold"/>
                                        <p:tgtEl>
                                          <p:spTgt spid="24579">
                                            <p:txEl>
                                              <p:pRg st="3" end="3"/>
                                            </p:txEl>
                                          </p:spTgt>
                                        </p:tgtEl>
                                        <p:attrNameLst>
                                          <p:attrName>ppt_x</p:attrName>
                                        </p:attrNameLst>
                                      </p:cBhvr>
                                      <p:tavLst>
                                        <p:tav tm="0">
                                          <p:val>
                                            <p:strVal val="1+#ppt_w/2"/>
                                          </p:val>
                                        </p:tav>
                                        <p:tav tm="100000">
                                          <p:val>
                                            <p:strVal val="#ppt_x"/>
                                          </p:val>
                                        </p:tav>
                                      </p:tavLst>
                                    </p:anim>
                                    <p:anim calcmode="lin" valueType="num">
                                      <p:cBhvr additive="base">
                                        <p:cTn id="32" dur="500" fill="hold"/>
                                        <p:tgtEl>
                                          <p:spTgt spid="2457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8" grpId="0" autoUpdateAnimBg="0"/>
      <p:bldP spid="24579" grpId="0" build="p"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5606" name="Rectangle 6"/>
          <p:cNvSpPr>
            <a:spLocks noGrp="1" noChangeArrowheads="1"/>
          </p:cNvSpPr>
          <p:nvPr>
            <p:ph type="title"/>
          </p:nvPr>
        </p:nvSpPr>
        <p:spPr/>
        <p:txBody>
          <a:bodyPr/>
          <a:lstStyle/>
          <a:p>
            <a:pPr rtl="1" eaLnBrk="1" hangingPunct="1"/>
            <a:r>
              <a:rPr lang="ar-SA" smtClean="0"/>
              <a:t>عودة إلى المراهقة </a:t>
            </a:r>
            <a:endParaRPr lang="en-US" altLang="en-US" smtClean="0"/>
          </a:p>
        </p:txBody>
      </p:sp>
      <p:pic>
        <p:nvPicPr>
          <p:cNvPr id="25610" name="Picture 10" descr="j0232734"/>
          <p:cNvPicPr>
            <a:picLocks noGrp="1" noChangeAspect="1" noChangeArrowheads="1"/>
          </p:cNvPicPr>
          <p:nvPr>
            <p:ph sz="half" idx="1"/>
          </p:nvPr>
        </p:nvPicPr>
        <p:blipFill>
          <a:blip r:embed="rId2" cstate="print">
            <a:extLst>
              <a:ext uri="{28A0092B-C50C-407E-A947-70E740481C1C}">
                <a14:useLocalDpi xmlns:a14="http://schemas.microsoft.com/office/drawing/2010/main" val="0"/>
              </a:ext>
            </a:extLst>
          </a:blip>
          <a:srcRect/>
          <a:stretch>
            <a:fillRect/>
          </a:stretch>
        </p:blipFill>
        <p:spPr>
          <a:xfrm>
            <a:off x="609600" y="1981200"/>
            <a:ext cx="3200400" cy="3886200"/>
          </a:xfrm>
        </p:spPr>
      </p:pic>
      <p:sp>
        <p:nvSpPr>
          <p:cNvPr id="25608" name="Rectangle 8"/>
          <p:cNvSpPr>
            <a:spLocks noGrp="1" noChangeArrowheads="1"/>
          </p:cNvSpPr>
          <p:nvPr>
            <p:ph type="body" sz="half" idx="2"/>
          </p:nvPr>
        </p:nvSpPr>
        <p:spPr>
          <a:xfrm>
            <a:off x="2743200" y="1600200"/>
            <a:ext cx="5943600" cy="4533900"/>
          </a:xfrm>
        </p:spPr>
        <p:txBody>
          <a:bodyPr/>
          <a:lstStyle/>
          <a:p>
            <a:pPr algn="just" rtl="1" eaLnBrk="1" hangingPunct="1"/>
            <a:r>
              <a:rPr lang="ar-SA" sz="2800" smtClean="0"/>
              <a:t>في أزواج، تحدث عن أكثر الصعوبات، التحديات والحاجات التي واجهتها في مراهقتك.</a:t>
            </a:r>
          </a:p>
          <a:p>
            <a:pPr algn="just" rtl="1" eaLnBrk="1" hangingPunct="1">
              <a:buFont typeface="Wingdings" pitchFamily="2" charset="2"/>
              <a:buNone/>
            </a:pPr>
            <a:endParaRPr lang="ar-SA" sz="2800" smtClean="0"/>
          </a:p>
          <a:p>
            <a:pPr algn="just" rtl="1" eaLnBrk="1" hangingPunct="1"/>
            <a:r>
              <a:rPr lang="ar-SA" sz="2800" smtClean="0"/>
              <a:t>تذكر مشكلة مع شخص مث</a:t>
            </a:r>
            <a:r>
              <a:rPr lang="ar-JO" sz="2800" smtClean="0"/>
              <a:t>ّ</a:t>
            </a:r>
            <a:r>
              <a:rPr lang="ar-SA" sz="2800" smtClean="0"/>
              <a:t>ل السلطة في حياتك كمراهق وكيف كان رد فعلك تجاهها.</a:t>
            </a:r>
            <a:endParaRPr lang="ar-JO" sz="2800" smtClean="0"/>
          </a:p>
          <a:p>
            <a:pPr algn="just" rtl="1" eaLnBrk="1" hangingPunct="1"/>
            <a:endParaRPr lang="ar-JO" sz="2800" smtClean="0"/>
          </a:p>
          <a:p>
            <a:pPr algn="just" rtl="1" eaLnBrk="1" hangingPunct="1"/>
            <a:endParaRPr lang="ar-JO" sz="2800" smtClean="0"/>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25610"/>
                                        </p:tgtEl>
                                        <p:attrNameLst>
                                          <p:attrName>style.visibility</p:attrName>
                                        </p:attrNameLst>
                                      </p:cBhvr>
                                      <p:to>
                                        <p:strVal val="visible"/>
                                      </p:to>
                                    </p:set>
                                    <p:animEffect transition="in" filter="blinds(vertical)">
                                      <p:cBhvr>
                                        <p:cTn id="7" dur="500"/>
                                        <p:tgtEl>
                                          <p:spTgt spid="25610"/>
                                        </p:tgtEl>
                                      </p:cBhvr>
                                    </p:animEffect>
                                  </p:childTnLst>
                                </p:cTn>
                              </p:par>
                            </p:childTnLst>
                          </p:cTn>
                        </p:par>
                        <p:par>
                          <p:cTn id="8" fill="hold" nodeType="afterGroup">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25606"/>
                                        </p:tgtEl>
                                        <p:attrNameLst>
                                          <p:attrName>style.visibility</p:attrName>
                                        </p:attrNameLst>
                                      </p:cBhvr>
                                      <p:to>
                                        <p:strVal val="visible"/>
                                      </p:to>
                                    </p:set>
                                    <p:anim calcmode="lin" valueType="num">
                                      <p:cBhvr additive="base">
                                        <p:cTn id="11" dur="500" fill="hold"/>
                                        <p:tgtEl>
                                          <p:spTgt spid="25606"/>
                                        </p:tgtEl>
                                        <p:attrNameLst>
                                          <p:attrName>ppt_x</p:attrName>
                                        </p:attrNameLst>
                                      </p:cBhvr>
                                      <p:tavLst>
                                        <p:tav tm="0">
                                          <p:val>
                                            <p:strVal val="1+#ppt_w/2"/>
                                          </p:val>
                                        </p:tav>
                                        <p:tav tm="100000">
                                          <p:val>
                                            <p:strVal val="#ppt_x"/>
                                          </p:val>
                                        </p:tav>
                                      </p:tavLst>
                                    </p:anim>
                                    <p:anim calcmode="lin" valueType="num">
                                      <p:cBhvr additive="base">
                                        <p:cTn id="12" dur="500" fill="hold"/>
                                        <p:tgtEl>
                                          <p:spTgt spid="25606"/>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5608">
                                            <p:txEl>
                                              <p:pRg st="0" end="0"/>
                                            </p:txEl>
                                          </p:spTgt>
                                        </p:tgtEl>
                                        <p:attrNameLst>
                                          <p:attrName>style.visibility</p:attrName>
                                        </p:attrNameLst>
                                      </p:cBhvr>
                                      <p:to>
                                        <p:strVal val="visible"/>
                                      </p:to>
                                    </p:set>
                                    <p:anim calcmode="lin" valueType="num">
                                      <p:cBhvr additive="base">
                                        <p:cTn id="17" dur="500" fill="hold"/>
                                        <p:tgtEl>
                                          <p:spTgt spid="25608">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560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5608">
                                            <p:txEl>
                                              <p:pRg st="2" end="2"/>
                                            </p:txEl>
                                          </p:spTgt>
                                        </p:tgtEl>
                                        <p:attrNameLst>
                                          <p:attrName>style.visibility</p:attrName>
                                        </p:attrNameLst>
                                      </p:cBhvr>
                                      <p:to>
                                        <p:strVal val="visible"/>
                                      </p:to>
                                    </p:set>
                                    <p:anim calcmode="lin" valueType="num">
                                      <p:cBhvr additive="base">
                                        <p:cTn id="23" dur="500" fill="hold"/>
                                        <p:tgtEl>
                                          <p:spTgt spid="25608">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560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6" grpId="0" autoUpdateAnimBg="0"/>
      <p:bldP spid="25608"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1" name="Text Box 9"/>
          <p:cNvSpPr txBox="1">
            <a:spLocks noChangeArrowheads="1"/>
          </p:cNvSpPr>
          <p:nvPr/>
        </p:nvSpPr>
        <p:spPr bwMode="auto">
          <a:xfrm>
            <a:off x="609600" y="2438400"/>
            <a:ext cx="7848600" cy="1384300"/>
          </a:xfrm>
          <a:prstGeom prst="rect">
            <a:avLst/>
          </a:prstGeom>
          <a:noFill/>
          <a:ln w="9525">
            <a:noFill/>
            <a:miter lim="800000"/>
            <a:headEnd/>
            <a:tailEnd/>
          </a:ln>
          <a:effectLst/>
        </p:spPr>
        <p:txBody>
          <a:bodyPr>
            <a:spAutoFit/>
          </a:bodyPr>
          <a:lstStyle/>
          <a:p>
            <a:pPr algn="ctr" rtl="1">
              <a:spcBef>
                <a:spcPct val="50000"/>
              </a:spcBef>
              <a:defRPr/>
            </a:pPr>
            <a:r>
              <a:rPr lang="ar-JO" sz="2400" b="1" dirty="0"/>
              <a:t>الجلسة الأولى                                     نشاط رقم (2)</a:t>
            </a:r>
            <a:endParaRPr lang="ar-JO" sz="2800" b="1" dirty="0"/>
          </a:p>
          <a:p>
            <a:pPr algn="ctr" rtl="1">
              <a:spcBef>
                <a:spcPct val="50000"/>
              </a:spcBef>
              <a:defRPr/>
            </a:pPr>
            <a:r>
              <a:rPr lang="ar-JO" sz="4000" b="1" dirty="0"/>
              <a:t>السلوك</a:t>
            </a:r>
            <a:r>
              <a:rPr lang="ar-JO" sz="3600" dirty="0"/>
              <a:t> </a:t>
            </a:r>
            <a:endParaRPr lang="en-US" sz="3200" dirty="0">
              <a:solidFill>
                <a:srgbClr val="A50021"/>
              </a:solidFill>
              <a:effectLst>
                <a:outerShdw blurRad="38100" dist="38100" dir="2700000" algn="tl">
                  <a:srgbClr val="C0C0C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3081"/>
                                        </p:tgtEl>
                                        <p:attrNameLst>
                                          <p:attrName>style.visibility</p:attrName>
                                        </p:attrNameLst>
                                      </p:cBhvr>
                                      <p:to>
                                        <p:strVal val="visible"/>
                                      </p:to>
                                    </p:set>
                                    <p:animEffect transition="in" filter="blinds(horizontal)">
                                      <p:cBhvr>
                                        <p:cTn id="7" dur="3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1" name="Text Box 9"/>
          <p:cNvSpPr txBox="1">
            <a:spLocks noChangeArrowheads="1"/>
          </p:cNvSpPr>
          <p:nvPr/>
        </p:nvSpPr>
        <p:spPr bwMode="auto">
          <a:xfrm>
            <a:off x="457200" y="736600"/>
            <a:ext cx="7848600" cy="5016500"/>
          </a:xfrm>
          <a:prstGeom prst="rect">
            <a:avLst/>
          </a:prstGeom>
          <a:noFill/>
          <a:ln w="9525">
            <a:noFill/>
            <a:miter lim="800000"/>
            <a:headEnd/>
            <a:tailEnd/>
          </a:ln>
          <a:effectLst/>
        </p:spPr>
        <p:txBody>
          <a:bodyPr>
            <a:spAutoFit/>
          </a:bodyPr>
          <a:lstStyle/>
          <a:p>
            <a:pPr algn="ctr" rtl="1">
              <a:defRPr/>
            </a:pPr>
            <a:r>
              <a:rPr lang="ar-JO" sz="3200" dirty="0">
                <a:solidFill>
                  <a:srgbClr val="A50021"/>
                </a:solidFill>
                <a:effectLst>
                  <a:outerShdw blurRad="38100" dist="38100" dir="2700000" algn="tl">
                    <a:srgbClr val="C0C0C0"/>
                  </a:outerShdw>
                </a:effectLst>
                <a:latin typeface="Arial" charset="0"/>
                <a:cs typeface="Arial" charset="0"/>
              </a:rPr>
              <a:t> </a:t>
            </a:r>
            <a:r>
              <a:rPr lang="ar-JO" sz="3200" b="1" u="sng" dirty="0"/>
              <a:t>النتاجات الخاصة</a:t>
            </a:r>
          </a:p>
          <a:p>
            <a:pPr algn="r" rtl="1">
              <a:defRPr/>
            </a:pPr>
            <a:endParaRPr lang="en-US" sz="3200" b="1" dirty="0"/>
          </a:p>
          <a:p>
            <a:pPr algn="r" rtl="1">
              <a:defRPr/>
            </a:pPr>
            <a:r>
              <a:rPr lang="ar-JO" sz="3200" dirty="0"/>
              <a:t>-</a:t>
            </a:r>
            <a:r>
              <a:rPr lang="ar-JO" sz="3200" dirty="0"/>
              <a:t>أن يتعرف المعلمون معنى السلوك </a:t>
            </a:r>
          </a:p>
          <a:p>
            <a:pPr algn="r" rtl="1">
              <a:defRPr/>
            </a:pPr>
            <a:r>
              <a:rPr lang="ar-JO" sz="3200" dirty="0"/>
              <a:t>-</a:t>
            </a:r>
            <a:r>
              <a:rPr lang="ar-JO" sz="3200" dirty="0"/>
              <a:t>أن </a:t>
            </a:r>
            <a:r>
              <a:rPr lang="ar-JO" sz="3200" dirty="0"/>
              <a:t>يستطيع </a:t>
            </a:r>
            <a:r>
              <a:rPr lang="ar-JO" sz="3200" dirty="0"/>
              <a:t>المعلمون التفريق بين معنى السلوك السوي والسلوك </a:t>
            </a:r>
            <a:r>
              <a:rPr lang="ar-JO" sz="3200" dirty="0"/>
              <a:t>غير السوي.</a:t>
            </a:r>
            <a:endParaRPr lang="ar-JO" sz="3200" dirty="0"/>
          </a:p>
          <a:p>
            <a:pPr algn="r" rtl="1">
              <a:defRPr/>
            </a:pPr>
            <a:r>
              <a:rPr lang="ar-JO" sz="3200" dirty="0"/>
              <a:t>-</a:t>
            </a:r>
            <a:r>
              <a:rPr lang="ar-JO" sz="3200" dirty="0"/>
              <a:t>أن يتعرف المعلمون معنى توجيه السلوك </a:t>
            </a:r>
          </a:p>
          <a:p>
            <a:pPr algn="r" rtl="1">
              <a:defRPr/>
            </a:pPr>
            <a:r>
              <a:rPr lang="ar-JO" sz="3200" dirty="0"/>
              <a:t>-</a:t>
            </a:r>
            <a:r>
              <a:rPr lang="ar-JO" sz="3200" dirty="0"/>
              <a:t>أن يتعرف المعلمون معنى التعزيز </a:t>
            </a:r>
          </a:p>
          <a:p>
            <a:pPr algn="r" rtl="1">
              <a:defRPr/>
            </a:pPr>
            <a:r>
              <a:rPr lang="ar-JO" sz="3200" dirty="0"/>
              <a:t>-</a:t>
            </a:r>
            <a:r>
              <a:rPr lang="ar-JO" sz="3200" dirty="0"/>
              <a:t>أن يتعرف المعلمون تكنيكات التعزيز بتوجيه السلوك</a:t>
            </a:r>
          </a:p>
          <a:p>
            <a:pPr algn="r" rtl="1">
              <a:defRPr/>
            </a:pPr>
            <a:r>
              <a:rPr lang="ar-JO" sz="3200" dirty="0"/>
              <a:t>-</a:t>
            </a:r>
            <a:r>
              <a:rPr lang="ar-JO" sz="3200" dirty="0"/>
              <a:t>أن يتعرف المعلمون معنى بدائل العقاب</a:t>
            </a:r>
          </a:p>
          <a:p>
            <a:pPr algn="r" rtl="1">
              <a:defRPr/>
            </a:pPr>
            <a:r>
              <a:rPr lang="ar-JO" sz="3200" dirty="0"/>
              <a:t>-</a:t>
            </a:r>
            <a:r>
              <a:rPr lang="ar-JO" sz="3200" dirty="0"/>
              <a:t>أن يتعرف المعلمون تكنيكات بدائل العقاب بتوجيه السلوك</a:t>
            </a:r>
            <a:endParaRPr lang="en-US" sz="3200" dirty="0">
              <a:solidFill>
                <a:srgbClr val="A50021"/>
              </a:solidFill>
              <a:effectLst>
                <a:outerShdw blurRad="38100" dist="38100" dir="2700000" algn="tl">
                  <a:srgbClr val="C0C0C0"/>
                </a:outerShdw>
              </a:effectLst>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3081"/>
                                        </p:tgtEl>
                                        <p:attrNameLst>
                                          <p:attrName>style.visibility</p:attrName>
                                        </p:attrNameLst>
                                      </p:cBhvr>
                                      <p:to>
                                        <p:strVal val="visible"/>
                                      </p:to>
                                    </p:set>
                                    <p:animEffect transition="in" filter="blinds(horizontal)">
                                      <p:cBhvr>
                                        <p:cTn id="7" dur="300"/>
                                        <p:tgtEl>
                                          <p:spTgt spid="30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1"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2"/>
          <p:cNvSpPr>
            <a:spLocks noGrp="1"/>
          </p:cNvSpPr>
          <p:nvPr>
            <p:ph type="sldNum" sz="quarter" idx="12"/>
          </p:nvPr>
        </p:nvSpPr>
        <p:spPr/>
        <p:txBody>
          <a:bodyPr/>
          <a:lstStyle/>
          <a:p>
            <a:pPr>
              <a:defRPr/>
            </a:pPr>
            <a:fld id="{44F0F28B-262B-42F2-9B8B-496D82460CDC}" type="slidenum">
              <a:rPr lang="ar-SA"/>
              <a:pPr>
                <a:defRPr/>
              </a:pPr>
              <a:t>24</a:t>
            </a:fld>
            <a:endParaRPr lang="en-US" dirty="0"/>
          </a:p>
        </p:txBody>
      </p:sp>
      <p:sp>
        <p:nvSpPr>
          <p:cNvPr id="25603" name="Rectangle 2"/>
          <p:cNvSpPr>
            <a:spLocks noChangeArrowheads="1"/>
          </p:cNvSpPr>
          <p:nvPr/>
        </p:nvSpPr>
        <p:spPr bwMode="auto">
          <a:xfrm>
            <a:off x="533400" y="1828800"/>
            <a:ext cx="8077200" cy="1184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0" hangingPunct="0">
              <a:lnSpc>
                <a:spcPct val="150000"/>
              </a:lnSpc>
              <a:tabLst>
                <a:tab pos="457200" algn="l"/>
              </a:tabLst>
            </a:pPr>
            <a:r>
              <a:rPr lang="ar-SA" sz="5400" b="1">
                <a:cs typeface="Times New Roman" pitchFamily="18" charset="0"/>
              </a:rPr>
              <a:t> </a:t>
            </a:r>
            <a:r>
              <a:rPr lang="ar-EG" sz="5400" b="1">
                <a:cs typeface="Times New Roman" pitchFamily="18" charset="0"/>
              </a:rPr>
              <a:t>ماذا </a:t>
            </a:r>
            <a:r>
              <a:rPr lang="ar-JO" sz="5400" b="1">
                <a:cs typeface="Times New Roman" pitchFamily="18" charset="0"/>
              </a:rPr>
              <a:t>ن</a:t>
            </a:r>
            <a:r>
              <a:rPr lang="ar-EG" sz="5400" b="1">
                <a:cs typeface="Times New Roman" pitchFamily="18" charset="0"/>
              </a:rPr>
              <a:t>عني </a:t>
            </a:r>
            <a:r>
              <a:rPr lang="ar-JO" sz="5400" b="1">
                <a:cs typeface="Times New Roman" pitchFamily="18" charset="0"/>
              </a:rPr>
              <a:t>ب</a:t>
            </a:r>
            <a:r>
              <a:rPr lang="ar-EG" sz="5400" b="1">
                <a:cs typeface="Times New Roman" pitchFamily="18" charset="0"/>
              </a:rPr>
              <a:t>السلوك ؟</a:t>
            </a:r>
          </a:p>
        </p:txBody>
      </p:sp>
    </p:spTree>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Content Placeholder 2"/>
          <p:cNvSpPr>
            <a:spLocks noGrp="1"/>
          </p:cNvSpPr>
          <p:nvPr>
            <p:ph idx="1"/>
          </p:nvPr>
        </p:nvSpPr>
        <p:spPr/>
        <p:txBody>
          <a:bodyPr/>
          <a:lstStyle/>
          <a:p>
            <a:pPr algn="just" rtl="1" eaLnBrk="1" hangingPunct="1"/>
            <a:r>
              <a:rPr lang="ar-JO" sz="3600" smtClean="0"/>
              <a:t>السلوك هو حالة من التفاعل بين الكائن الحي ومحيطه (بيئته)</a:t>
            </a:r>
          </a:p>
          <a:p>
            <a:pPr algn="just" rtl="1" eaLnBrk="1" hangingPunct="1"/>
            <a:r>
              <a:rPr lang="ar-JO" sz="3600" smtClean="0"/>
              <a:t>ويُنظر إلى السلوك أيضاً على أنه كل ما يفعله الإنسان ظاهراً كان أم غير ظاهر. وينظر إلى البيئة على أنها كل ما يؤثر في السلوك, فالسلوك إذن هو عبارة عن مجموعة من الاستجابات, وإلى البيئة على أنها مجموعة من المثيرات </a:t>
            </a:r>
            <a:endParaRPr lang="en-US" sz="3600" smtClean="0"/>
          </a:p>
        </p:txBody>
      </p:sp>
    </p:spTree>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C5D66252-269D-446C-8C06-C0F55CDCB3E0}" type="slidenum">
              <a:rPr lang="ar-SA"/>
              <a:pPr>
                <a:defRPr/>
              </a:pPr>
              <a:t>26</a:t>
            </a:fld>
            <a:endParaRPr lang="en-US" dirty="0"/>
          </a:p>
        </p:txBody>
      </p:sp>
      <p:sp>
        <p:nvSpPr>
          <p:cNvPr id="27651" name="Text Box 3"/>
          <p:cNvSpPr txBox="1">
            <a:spLocks noChangeArrowheads="1"/>
          </p:cNvSpPr>
          <p:nvPr/>
        </p:nvSpPr>
        <p:spPr bwMode="auto">
          <a:xfrm>
            <a:off x="258763" y="896938"/>
            <a:ext cx="8534400" cy="4894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lnSpc>
                <a:spcPct val="150000"/>
              </a:lnSpc>
              <a:spcBef>
                <a:spcPct val="50000"/>
              </a:spcBef>
            </a:pPr>
            <a:r>
              <a:rPr lang="ar-SA" sz="2800" b="1">
                <a:latin typeface="Simplified Arabic" pitchFamily="18" charset="-78"/>
                <a:cs typeface="Simplified Arabic" pitchFamily="18" charset="-78"/>
              </a:rPr>
              <a:t>السلوك</a:t>
            </a:r>
            <a:r>
              <a:rPr lang="ar-SA" sz="2400">
                <a:latin typeface="Simplified Arabic" pitchFamily="18" charset="-78"/>
                <a:cs typeface="Simplified Arabic" pitchFamily="18" charset="-78"/>
              </a:rPr>
              <a:t> هو عبارة عن أي نشاط أو حركة تصدر عن الإنسان، سواء كان سلوك </a:t>
            </a:r>
            <a:r>
              <a:rPr lang="ar-EG" sz="2400" u="sng">
                <a:latin typeface="Simplified Arabic" pitchFamily="18" charset="-78"/>
                <a:cs typeface="Simplified Arabic" pitchFamily="18" charset="-78"/>
              </a:rPr>
              <a:t>مرغوب</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فيه أو غير مرغوب فيه. وأيضاً هو مجموعة من الحركات المنسقة التي تعود إلى وظيفة ما فتمكن صاحبها من الوصول إلى غاية أو غرض مادي أو معنوي.</a:t>
            </a:r>
            <a:endParaRPr lang="ar-EG" sz="2400">
              <a:latin typeface="Simplified Arabic" pitchFamily="18" charset="-78"/>
              <a:cs typeface="Simplified Arabic" pitchFamily="18" charset="-78"/>
            </a:endParaRPr>
          </a:p>
          <a:p>
            <a:pPr eaLnBrk="1" hangingPunct="1">
              <a:lnSpc>
                <a:spcPct val="150000"/>
              </a:lnSpc>
              <a:spcBef>
                <a:spcPct val="50000"/>
              </a:spcBef>
            </a:pPr>
            <a:endParaRPr lang="ar-EG" sz="2400">
              <a:latin typeface="Simplified Arabic" pitchFamily="18" charset="-78"/>
              <a:cs typeface="Simplified Arabic" pitchFamily="18" charset="-78"/>
            </a:endParaRPr>
          </a:p>
          <a:p>
            <a:pPr eaLnBrk="1" hangingPunct="1">
              <a:lnSpc>
                <a:spcPct val="150000"/>
              </a:lnSpc>
            </a:pPr>
            <a:r>
              <a:rPr lang="ar-EG" sz="2800">
                <a:latin typeface="Simplified Arabic" pitchFamily="18" charset="-78"/>
                <a:cs typeface="Simplified Arabic" pitchFamily="18" charset="-78"/>
              </a:rPr>
              <a:t>كما </a:t>
            </a:r>
            <a:r>
              <a:rPr lang="ar-SA" sz="2800">
                <a:latin typeface="Simplified Arabic" pitchFamily="18" charset="-78"/>
                <a:cs typeface="Simplified Arabic" pitchFamily="18" charset="-78"/>
              </a:rPr>
              <a:t>يعرف </a:t>
            </a:r>
            <a:r>
              <a:rPr lang="ar-SA" sz="2800" b="1">
                <a:latin typeface="Simplified Arabic" pitchFamily="18" charset="-78"/>
                <a:cs typeface="Simplified Arabic" pitchFamily="18" charset="-78"/>
              </a:rPr>
              <a:t>السلوك الإنساني </a:t>
            </a:r>
            <a:r>
              <a:rPr lang="ar-SA" sz="2800">
                <a:latin typeface="Simplified Arabic" pitchFamily="18" charset="-78"/>
                <a:cs typeface="Simplified Arabic" pitchFamily="18" charset="-78"/>
              </a:rPr>
              <a:t>بأنه </a:t>
            </a:r>
            <a:r>
              <a:rPr lang="ar-SA" sz="2400">
                <a:latin typeface="Simplified Arabic" pitchFamily="18" charset="-78"/>
                <a:cs typeface="Simplified Arabic" pitchFamily="18" charset="-78"/>
              </a:rPr>
              <a:t>كل الأفعال </a:t>
            </a:r>
            <a:r>
              <a:rPr lang="ar-EG" sz="2400">
                <a:latin typeface="Simplified Arabic" pitchFamily="18" charset="-78"/>
                <a:cs typeface="Simplified Arabic" pitchFamily="18" charset="-78"/>
              </a:rPr>
              <a:t>و </a:t>
            </a:r>
            <a:r>
              <a:rPr lang="ar-EG" sz="2400" u="sng">
                <a:latin typeface="Simplified Arabic" pitchFamily="18" charset="-78"/>
                <a:cs typeface="Simplified Arabic" pitchFamily="18" charset="-78"/>
              </a:rPr>
              <a:t>النشاطات</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التي تصدر عن الفرد سواءً كانت ظاهرة أم غير ظاهرة. ويعرفه آخر</a:t>
            </a:r>
            <a:r>
              <a:rPr lang="ar-EG" sz="2400">
                <a:latin typeface="Simplified Arabic" pitchFamily="18" charset="-78"/>
                <a:cs typeface="Simplified Arabic" pitchFamily="18" charset="-78"/>
              </a:rPr>
              <a:t>ون</a:t>
            </a:r>
            <a:r>
              <a:rPr lang="ar-SA" sz="2400">
                <a:latin typeface="Simplified Arabic" pitchFamily="18" charset="-78"/>
                <a:cs typeface="Simplified Arabic" pitchFamily="18" charset="-78"/>
              </a:rPr>
              <a:t> بأنه أي نشاط يصدر عن الإنسان سواءً كان أفعالا يمكن ملاحظتها وقياسها كالنشاطات الفسيولوجية والحركية أو نشاطات تتم على نحو غير ملحوظ كالتفكير والتذكر والوساوس وغيرها.</a:t>
            </a:r>
            <a:endParaRPr lang="ar-EG" sz="28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6A6C5B10-34DC-4731-A100-D06D533214F2}" type="slidenum">
              <a:rPr lang="ar-SA"/>
              <a:pPr>
                <a:defRPr/>
              </a:pPr>
              <a:t>27</a:t>
            </a:fld>
            <a:endParaRPr lang="en-US" dirty="0"/>
          </a:p>
        </p:txBody>
      </p:sp>
      <p:sp>
        <p:nvSpPr>
          <p:cNvPr id="28675" name="Rectangle 2"/>
          <p:cNvSpPr txBox="1">
            <a:spLocks noChangeArrowheads="1"/>
          </p:cNvSpPr>
          <p:nvPr/>
        </p:nvSpPr>
        <p:spPr bwMode="auto">
          <a:xfrm>
            <a:off x="2389188" y="152400"/>
            <a:ext cx="4621212"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2800" b="1"/>
              <a:t> </a:t>
            </a:r>
            <a:r>
              <a:rPr lang="ar-JO" sz="2800" b="1"/>
              <a:t>هل </a:t>
            </a:r>
            <a:r>
              <a:rPr lang="ar-EG" sz="2800" b="1"/>
              <a:t>السلوك</a:t>
            </a:r>
            <a:r>
              <a:rPr lang="ar-JO" sz="2800" b="1"/>
              <a:t> ثابت أم متغير؟</a:t>
            </a:r>
            <a:endParaRPr lang="en-US" sz="2800" b="1"/>
          </a:p>
        </p:txBody>
      </p:sp>
      <p:sp>
        <p:nvSpPr>
          <p:cNvPr id="4100" name="Text Box 3"/>
          <p:cNvSpPr txBox="1">
            <a:spLocks noChangeArrowheads="1"/>
          </p:cNvSpPr>
          <p:nvPr/>
        </p:nvSpPr>
        <p:spPr bwMode="auto">
          <a:xfrm>
            <a:off x="258763" y="1143000"/>
            <a:ext cx="8534400" cy="277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400">
              <a:latin typeface="Simplified Arabic" pitchFamily="18" charset="-78"/>
              <a:cs typeface="Simplified Arabic" pitchFamily="18" charset="-78"/>
            </a:endParaRPr>
          </a:p>
          <a:p>
            <a:pPr eaLnBrk="1" hangingPunct="1">
              <a:lnSpc>
                <a:spcPct val="150000"/>
              </a:lnSpc>
            </a:pPr>
            <a:r>
              <a:rPr lang="ar-SA" sz="2800">
                <a:latin typeface="Simplified Arabic" pitchFamily="18" charset="-78"/>
                <a:cs typeface="Simplified Arabic" pitchFamily="18" charset="-78"/>
              </a:rPr>
              <a:t>السلوك </a:t>
            </a:r>
            <a:r>
              <a:rPr lang="ar-SA" sz="2400">
                <a:latin typeface="Simplified Arabic" pitchFamily="18" charset="-78"/>
                <a:cs typeface="Simplified Arabic" pitchFamily="18" charset="-78"/>
              </a:rPr>
              <a:t> يتغير وهو لا يحدث في الفراغ وإنما في </a:t>
            </a:r>
            <a:r>
              <a:rPr lang="ar-EG" sz="2400" u="sng">
                <a:latin typeface="Simplified Arabic" pitchFamily="18" charset="-78"/>
                <a:cs typeface="Simplified Arabic" pitchFamily="18" charset="-78"/>
              </a:rPr>
              <a:t>بيئة</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ما، وقد يحدث بصورة لاإرادية وعلى نحو </a:t>
            </a:r>
            <a:r>
              <a:rPr lang="ar-JO" sz="2400">
                <a:latin typeface="Simplified Arabic" pitchFamily="18" charset="-78"/>
                <a:cs typeface="Simplified Arabic" pitchFamily="18" charset="-78"/>
              </a:rPr>
              <a:t>آ</a:t>
            </a:r>
            <a:r>
              <a:rPr lang="ar-SA" sz="2400">
                <a:latin typeface="Simplified Arabic" pitchFamily="18" charset="-78"/>
                <a:cs typeface="Simplified Arabic" pitchFamily="18" charset="-78"/>
              </a:rPr>
              <a:t>لي مثل التنفس أو </a:t>
            </a:r>
            <a:r>
              <a:rPr lang="ar-JO" sz="2400">
                <a:latin typeface="Simplified Arabic" pitchFamily="18" charset="-78"/>
                <a:cs typeface="Simplified Arabic" pitchFamily="18" charset="-78"/>
              </a:rPr>
              <a:t>السعال </a:t>
            </a:r>
            <a:r>
              <a:rPr lang="ar-SA" sz="2400">
                <a:latin typeface="Simplified Arabic" pitchFamily="18" charset="-78"/>
                <a:cs typeface="Simplified Arabic" pitchFamily="18" charset="-78"/>
              </a:rPr>
              <a:t>أو يحدث بصورة إرادية وعندها يكون بشكل مقصود وواعي وهذا السلوك يمكن تعلمه ويتأثر بعوامل البيئة والمحيط الذي يعيش فيه الفرد.</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0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D4035466-48C6-4CC1-8287-F0D922D11463}" type="slidenum">
              <a:rPr lang="ar-SA"/>
              <a:pPr>
                <a:defRPr/>
              </a:pPr>
              <a:t>28</a:t>
            </a:fld>
            <a:endParaRPr lang="en-US" dirty="0"/>
          </a:p>
        </p:txBody>
      </p:sp>
      <p:sp>
        <p:nvSpPr>
          <p:cNvPr id="29699" name="Rectangle 2"/>
          <p:cNvSpPr txBox="1">
            <a:spLocks noChangeArrowheads="1"/>
          </p:cNvSpPr>
          <p:nvPr/>
        </p:nvSpPr>
        <p:spPr bwMode="auto">
          <a:xfrm>
            <a:off x="762000" y="152400"/>
            <a:ext cx="75438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3200" b="1" dirty="0">
                <a:latin typeface="Simplified Arabic" pitchFamily="18" charset="-78"/>
                <a:cs typeface="Simplified Arabic" pitchFamily="18" charset="-78"/>
              </a:rPr>
              <a:t>  </a:t>
            </a:r>
            <a:r>
              <a:rPr lang="ar-JO" sz="3200" b="1" dirty="0">
                <a:latin typeface="Simplified Arabic" pitchFamily="18" charset="-78"/>
                <a:cs typeface="Simplified Arabic" pitchFamily="18" charset="-78"/>
              </a:rPr>
              <a:t>الجلسة الأولى             نشاط رقم (3)</a:t>
            </a:r>
          </a:p>
          <a:p>
            <a:pPr algn="ctr" eaLnBrk="1" hangingPunct="1">
              <a:spcBef>
                <a:spcPct val="20000"/>
              </a:spcBef>
            </a:pPr>
            <a:r>
              <a:rPr lang="ar-EG" sz="3200" b="1" dirty="0">
                <a:latin typeface="Simplified Arabic" pitchFamily="18" charset="-78"/>
                <a:cs typeface="Simplified Arabic" pitchFamily="18" charset="-78"/>
              </a:rPr>
              <a:t>  أنواع السلوك </a:t>
            </a:r>
            <a:endParaRPr lang="en-US" sz="3200" b="1" dirty="0">
              <a:latin typeface="Simplified Arabic" pitchFamily="18" charset="-78"/>
              <a:cs typeface="Simplified Arabic" pitchFamily="18" charset="-78"/>
            </a:endParaRPr>
          </a:p>
        </p:txBody>
      </p:sp>
      <p:sp>
        <p:nvSpPr>
          <p:cNvPr id="29700" name="Text Box 3"/>
          <p:cNvSpPr txBox="1">
            <a:spLocks noChangeArrowheads="1"/>
          </p:cNvSpPr>
          <p:nvPr/>
        </p:nvSpPr>
        <p:spPr bwMode="auto">
          <a:xfrm>
            <a:off x="304800" y="1524000"/>
            <a:ext cx="85344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EG" sz="2800">
                <a:latin typeface="Simplified Arabic" pitchFamily="18" charset="-78"/>
                <a:cs typeface="Simplified Arabic" pitchFamily="18" charset="-78"/>
              </a:rPr>
              <a:t>1- السلوك الاستجابي:</a:t>
            </a:r>
          </a:p>
          <a:p>
            <a:pPr algn="r" rtl="1" eaLnBrk="1" hangingPunct="1"/>
            <a:endParaRPr lang="ar-EG"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وهو السلوك الذي تتحكم به </a:t>
            </a:r>
            <a:r>
              <a:rPr lang="ar-EG" sz="2400" u="sng">
                <a:latin typeface="Simplified Arabic" pitchFamily="18" charset="-78"/>
                <a:cs typeface="Simplified Arabic" pitchFamily="18" charset="-78"/>
              </a:rPr>
              <a:t>المثيرات</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التي تسبقه، فبمجرد حدوث المثير يحدث السلوك، فالحليب في فم الطفل يؤدي إلى إفراز اللعاب، ونزول دموع العين عند تقطيع شرائح البصل وهكذا وتسمى المثيرات التي تسبق السلوك بالمثيرات القبلية.</a:t>
            </a:r>
            <a:endParaRPr lang="ar-EG"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إن السلوك الاستجابي لا يتأثر بالمثيرات التي </a:t>
            </a:r>
            <a:r>
              <a:rPr lang="ar-EG" sz="2400" u="sng">
                <a:latin typeface="Simplified Arabic" pitchFamily="18" charset="-78"/>
                <a:cs typeface="Simplified Arabic" pitchFamily="18" charset="-78"/>
              </a:rPr>
              <a:t>تتبعه</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وهو أقرب ما يكون من السلوك اللاإرادي، فإذا وضع الإنسان يده في ماء ساخن فانه يسحبها اوتوماتيكياً، فهذا السلوك ثابت لا يتغير وان الذي يتغير هو المثيرات التي تضبط هذا السلوك.</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4F704603-EE40-4BF2-9971-DFA71A72109D}" type="slidenum">
              <a:rPr lang="ar-SA"/>
              <a:pPr>
                <a:defRPr/>
              </a:pPr>
              <a:t>29</a:t>
            </a:fld>
            <a:endParaRPr lang="en-US" dirty="0"/>
          </a:p>
        </p:txBody>
      </p:sp>
      <p:sp>
        <p:nvSpPr>
          <p:cNvPr id="30723" name="Rectangle 2"/>
          <p:cNvSpPr txBox="1">
            <a:spLocks noChangeArrowheads="1"/>
          </p:cNvSpPr>
          <p:nvPr/>
        </p:nvSpPr>
        <p:spPr bwMode="auto">
          <a:xfrm>
            <a:off x="1219200" y="515938"/>
            <a:ext cx="46212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2800" b="1">
                <a:latin typeface="Simplified Arabic" pitchFamily="18" charset="-78"/>
                <a:cs typeface="Simplified Arabic" pitchFamily="18" charset="-78"/>
              </a:rPr>
              <a:t>    أنواع السلوك </a:t>
            </a:r>
            <a:endParaRPr lang="en-US" sz="2800" b="1">
              <a:latin typeface="Simplified Arabic" pitchFamily="18" charset="-78"/>
              <a:cs typeface="Simplified Arabic" pitchFamily="18" charset="-78"/>
            </a:endParaRPr>
          </a:p>
        </p:txBody>
      </p:sp>
      <p:sp>
        <p:nvSpPr>
          <p:cNvPr id="30724" name="Text Box 3"/>
          <p:cNvSpPr txBox="1">
            <a:spLocks noChangeArrowheads="1"/>
          </p:cNvSpPr>
          <p:nvPr/>
        </p:nvSpPr>
        <p:spPr bwMode="auto">
          <a:xfrm>
            <a:off x="304800" y="990600"/>
            <a:ext cx="8534400" cy="409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endParaRPr lang="ar-EG" sz="2800">
              <a:latin typeface="Simplified Arabic" pitchFamily="18" charset="-78"/>
              <a:cs typeface="Simplified Arabic" pitchFamily="18" charset="-78"/>
            </a:endParaRPr>
          </a:p>
          <a:p>
            <a:pPr algn="r" rtl="1" eaLnBrk="1" hangingPunct="1"/>
            <a:r>
              <a:rPr lang="ar-EG" sz="2800">
                <a:latin typeface="Simplified Arabic" pitchFamily="18" charset="-78"/>
                <a:cs typeface="Simplified Arabic" pitchFamily="18" charset="-78"/>
              </a:rPr>
              <a:t>2- السلوك الإجرائي: </a:t>
            </a:r>
          </a:p>
          <a:p>
            <a:pPr algn="r" rtl="1" eaLnBrk="1" hangingPunct="1"/>
            <a:endParaRPr lang="ar-EG"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هو السلوك الذي يتحدد بفعل </a:t>
            </a:r>
            <a:r>
              <a:rPr lang="ar-SA" sz="2400" u="sng">
                <a:latin typeface="Simplified Arabic" pitchFamily="18" charset="-78"/>
                <a:cs typeface="Simplified Arabic" pitchFamily="18" charset="-78"/>
              </a:rPr>
              <a:t>العوامل البيئية </a:t>
            </a:r>
            <a:r>
              <a:rPr lang="ar-SA" sz="2400">
                <a:latin typeface="Simplified Arabic" pitchFamily="18" charset="-78"/>
                <a:cs typeface="Simplified Arabic" pitchFamily="18" charset="-78"/>
              </a:rPr>
              <a:t>مثل العوامل الاقتصادية والاجتماعية والتربوية والدينية والجغرافية وغيرها.</a:t>
            </a:r>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كما أن السلوك الإجرائي محكوم بنتائجه فالمثيرات البعدية قد تضعف السلوك الإجرائي وقد تقويه وقد لا يكون لها أي تأثير يذكر.</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ونستطيع القول أن السلوك الإجرائي أقرب ما يكون من السلوك الإرادي.</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pPr eaLnBrk="1" hangingPunct="1"/>
            <a:r>
              <a:rPr lang="ar-JO" smtClean="0"/>
              <a:t>النتاجات الخاصة</a:t>
            </a:r>
            <a:endParaRPr lang="en-US" smtClean="0"/>
          </a:p>
        </p:txBody>
      </p:sp>
      <p:sp>
        <p:nvSpPr>
          <p:cNvPr id="4099" name="Content Placeholder 2"/>
          <p:cNvSpPr>
            <a:spLocks noGrp="1"/>
          </p:cNvSpPr>
          <p:nvPr>
            <p:ph idx="1"/>
          </p:nvPr>
        </p:nvSpPr>
        <p:spPr/>
        <p:txBody>
          <a:bodyPr/>
          <a:lstStyle/>
          <a:p>
            <a:pPr algn="just" rtl="1" eaLnBrk="1" hangingPunct="1"/>
            <a:r>
              <a:rPr lang="ar-JO" smtClean="0"/>
              <a:t>يتوقع من المشارك في نهاية الورشة التدريبية تحقيق النتاجات الآتية :</a:t>
            </a:r>
            <a:endParaRPr lang="en-US" smtClean="0"/>
          </a:p>
          <a:p>
            <a:pPr lvl="1" algn="just" rtl="1" eaLnBrk="1" hangingPunct="1"/>
            <a:r>
              <a:rPr lang="ar-JO" smtClean="0"/>
              <a:t>أن يتعرّف الخصائص النمائيّة للطلبة</a:t>
            </a:r>
            <a:endParaRPr lang="en-US" smtClean="0"/>
          </a:p>
          <a:p>
            <a:pPr lvl="1" algn="just" rtl="1" eaLnBrk="1" hangingPunct="1"/>
            <a:r>
              <a:rPr lang="ar-JO" smtClean="0"/>
              <a:t>أن يوظّف معرفته بالخصائص النمائيّة في تعديل السلوك</a:t>
            </a:r>
            <a:endParaRPr lang="en-US" smtClean="0"/>
          </a:p>
          <a:p>
            <a:pPr lvl="1" algn="just" rtl="1" eaLnBrk="1" hangingPunct="1"/>
            <a:r>
              <a:rPr lang="ar-JO" smtClean="0"/>
              <a:t>أن يعرف مفهوم السلوك الصفي وجوانبه</a:t>
            </a:r>
            <a:endParaRPr lang="en-US" smtClean="0"/>
          </a:p>
          <a:p>
            <a:pPr lvl="1" algn="just" rtl="1" eaLnBrk="1" hangingPunct="1"/>
            <a:r>
              <a:rPr lang="ar-JO" smtClean="0"/>
              <a:t>أن يعرف العلاقة بين السلوك وجذب انتباه الطلبة.</a:t>
            </a:r>
            <a:endParaRPr lang="en-US" smtClean="0"/>
          </a:p>
          <a:p>
            <a:pPr lvl="1" algn="just" rtl="1" eaLnBrk="1" hangingPunct="1"/>
            <a:r>
              <a:rPr lang="ar-JO" smtClean="0"/>
              <a:t>أن يعرف أساليب التعامل مع السلوك غير المرغوب.</a:t>
            </a:r>
            <a:endParaRPr lang="en-US" smtClean="0"/>
          </a:p>
          <a:p>
            <a:pPr lvl="1" algn="just" rtl="1" eaLnBrk="1" hangingPunct="1"/>
            <a:r>
              <a:rPr lang="ar-JO" smtClean="0"/>
              <a:t>أن يعرف استراتيجيات تعزيز السلوك المرغوب.</a:t>
            </a:r>
            <a:endParaRPr lang="en-US" smtClean="0"/>
          </a:p>
          <a:p>
            <a:pPr algn="just" eaLnBrk="1" hangingPunct="1"/>
            <a:endParaRPr lang="en-US" smtClean="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06BBBFCF-D0FC-4E96-971B-6B47C585038E}" type="slidenum">
              <a:rPr lang="ar-SA"/>
              <a:pPr>
                <a:defRPr/>
              </a:pPr>
              <a:t>30</a:t>
            </a:fld>
            <a:endParaRPr lang="en-US" dirty="0"/>
          </a:p>
        </p:txBody>
      </p:sp>
      <p:sp>
        <p:nvSpPr>
          <p:cNvPr id="33795" name="Rectangle 2"/>
          <p:cNvSpPr txBox="1">
            <a:spLocks noChangeArrowheads="1"/>
          </p:cNvSpPr>
          <p:nvPr/>
        </p:nvSpPr>
        <p:spPr bwMode="auto">
          <a:xfrm>
            <a:off x="2160588" y="439738"/>
            <a:ext cx="46212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spcBef>
                <a:spcPct val="20000"/>
              </a:spcBef>
            </a:pPr>
            <a:r>
              <a:rPr lang="ar-EG" sz="2800" b="1">
                <a:latin typeface="Simplified Arabic" pitchFamily="18" charset="-78"/>
                <a:cs typeface="Simplified Arabic" pitchFamily="18" charset="-78"/>
              </a:rPr>
              <a:t>  خصائص السلوك </a:t>
            </a:r>
            <a:endParaRPr lang="en-US" sz="2800" b="1">
              <a:latin typeface="Simplified Arabic" pitchFamily="18" charset="-78"/>
              <a:cs typeface="Simplified Arabic" pitchFamily="18" charset="-78"/>
            </a:endParaRPr>
          </a:p>
        </p:txBody>
      </p:sp>
      <p:sp>
        <p:nvSpPr>
          <p:cNvPr id="33796" name="Text Box 3"/>
          <p:cNvSpPr txBox="1">
            <a:spLocks noChangeArrowheads="1"/>
          </p:cNvSpPr>
          <p:nvPr/>
        </p:nvSpPr>
        <p:spPr bwMode="auto">
          <a:xfrm>
            <a:off x="381000" y="914400"/>
            <a:ext cx="8534400" cy="4062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lnSpc>
                <a:spcPct val="150000"/>
              </a:lnSpc>
            </a:pPr>
            <a:r>
              <a:rPr lang="ar-EG" sz="2800">
                <a:latin typeface="Simplified Arabic" pitchFamily="18" charset="-78"/>
                <a:cs typeface="Simplified Arabic" pitchFamily="18" charset="-78"/>
              </a:rPr>
              <a:t>1</a:t>
            </a:r>
            <a:r>
              <a:rPr lang="ar-EG" sz="2800" b="1">
                <a:latin typeface="Simplified Arabic" pitchFamily="18" charset="-78"/>
                <a:cs typeface="Simplified Arabic" pitchFamily="18" charset="-78"/>
              </a:rPr>
              <a:t>- القابلية للتنبؤ :</a:t>
            </a:r>
          </a:p>
          <a:p>
            <a:pPr algn="r" rtl="1" eaLnBrk="1" hangingPunct="1">
              <a:lnSpc>
                <a:spcPct val="150000"/>
              </a:lnSpc>
            </a:pPr>
            <a:endParaRPr lang="ar-EG"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إن السلوك الإنساني ليس ظاهرة عفوية ولا يحدث نتيجة للصدفة وإنما يخضع لنظام معين، وإذا استطاع العلم تحديد عناصر ومكونات هذا النظام فانه يصبح بالامكان التنبؤ به، ويعتقد معدلي السلوك أن </a:t>
            </a:r>
            <a:r>
              <a:rPr lang="ar-SA" sz="2400" u="sng">
                <a:latin typeface="Simplified Arabic" pitchFamily="18" charset="-78"/>
                <a:cs typeface="Simplified Arabic" pitchFamily="18" charset="-78"/>
              </a:rPr>
              <a:t>البيئة المتمثلة في </a:t>
            </a:r>
            <a:r>
              <a:rPr lang="ar-SA" sz="2400">
                <a:latin typeface="Simplified Arabic" pitchFamily="18" charset="-78"/>
                <a:cs typeface="Simplified Arabic" pitchFamily="18" charset="-78"/>
              </a:rPr>
              <a:t>الظروف المادية والاجتماعية الماضية والحالية للشخص هي التي تقرر سلوكه، ولذلك نستطيع التنبؤ بسلوك الشخص بناءً على معرفتنا بظروفه البيئية السابقة والحالية</a:t>
            </a:r>
            <a:r>
              <a:rPr lang="ar-EG" sz="2400">
                <a:latin typeface="Simplified Arabic" pitchFamily="18" charset="-78"/>
                <a:cs typeface="Simplified Arabic" pitchFamily="18" charset="-78"/>
              </a:rPr>
              <a:t>.</a:t>
            </a:r>
            <a:endParaRPr lang="ar-EG" sz="28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5405F9DD-C190-40A8-9F10-348FDB16D7FD}" type="slidenum">
              <a:rPr lang="ar-SA"/>
              <a:pPr>
                <a:defRPr/>
              </a:pPr>
              <a:t>31</a:t>
            </a:fld>
            <a:endParaRPr lang="en-US" dirty="0"/>
          </a:p>
        </p:txBody>
      </p:sp>
      <p:sp>
        <p:nvSpPr>
          <p:cNvPr id="34819" name="Rectangle 2"/>
          <p:cNvSpPr txBox="1">
            <a:spLocks noChangeArrowheads="1"/>
          </p:cNvSpPr>
          <p:nvPr/>
        </p:nvSpPr>
        <p:spPr bwMode="auto">
          <a:xfrm>
            <a:off x="1219200" y="668338"/>
            <a:ext cx="46212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spcBef>
                <a:spcPct val="20000"/>
              </a:spcBef>
            </a:pPr>
            <a:r>
              <a:rPr lang="ar-EG" sz="2800" b="1">
                <a:latin typeface="Simplified Arabic" pitchFamily="18" charset="-78"/>
                <a:cs typeface="Simplified Arabic" pitchFamily="18" charset="-78"/>
              </a:rPr>
              <a:t>  خصائص السلوك </a:t>
            </a:r>
            <a:endParaRPr lang="en-US" sz="2800" b="1">
              <a:latin typeface="Simplified Arabic" pitchFamily="18" charset="-78"/>
              <a:cs typeface="Simplified Arabic" pitchFamily="18" charset="-78"/>
            </a:endParaRPr>
          </a:p>
        </p:txBody>
      </p:sp>
      <p:sp>
        <p:nvSpPr>
          <p:cNvPr id="34820" name="Text Box 3"/>
          <p:cNvSpPr txBox="1">
            <a:spLocks noChangeArrowheads="1"/>
          </p:cNvSpPr>
          <p:nvPr/>
        </p:nvSpPr>
        <p:spPr bwMode="auto">
          <a:xfrm>
            <a:off x="152400" y="1401763"/>
            <a:ext cx="8534400"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lnSpc>
                <a:spcPct val="150000"/>
              </a:lnSpc>
            </a:pPr>
            <a:r>
              <a:rPr lang="ar-EG" sz="2400">
                <a:latin typeface="Simplified Arabic" pitchFamily="18" charset="-78"/>
                <a:cs typeface="Simplified Arabic" pitchFamily="18" charset="-78"/>
              </a:rPr>
              <a:t>2</a:t>
            </a:r>
            <a:r>
              <a:rPr lang="ar-EG" sz="2800">
                <a:latin typeface="Simplified Arabic" pitchFamily="18" charset="-78"/>
                <a:cs typeface="Simplified Arabic" pitchFamily="18" charset="-78"/>
              </a:rPr>
              <a:t>- القابلية للضبط :</a:t>
            </a:r>
          </a:p>
          <a:p>
            <a:pPr algn="r" rtl="1" eaLnBrk="1" hangingPunct="1">
              <a:lnSpc>
                <a:spcPct val="150000"/>
              </a:lnSpc>
            </a:pPr>
            <a:r>
              <a:rPr lang="ar-SA" sz="2400">
                <a:latin typeface="Simplified Arabic" pitchFamily="18" charset="-78"/>
                <a:cs typeface="Simplified Arabic" pitchFamily="18" charset="-78"/>
              </a:rPr>
              <a:t>إن الضبط في ميدان تعديل السلوك عادة ما يشمل تنظيم أو إعادة تنظيم الأحداث البيئية التي تسبق السلوك أو تحدث بعده،كما أن الضبط الذاتي في مجال تعديل السلوك يعني ضبط الشخص </a:t>
            </a:r>
            <a:r>
              <a:rPr lang="ar-SA" sz="2400" u="sng">
                <a:latin typeface="Simplified Arabic" pitchFamily="18" charset="-78"/>
                <a:cs typeface="Simplified Arabic" pitchFamily="18" charset="-78"/>
              </a:rPr>
              <a:t>لذاته</a:t>
            </a:r>
            <a:r>
              <a:rPr lang="ar-SA" sz="2400">
                <a:latin typeface="Simplified Arabic" pitchFamily="18" charset="-78"/>
                <a:cs typeface="Simplified Arabic" pitchFamily="18" charset="-78"/>
              </a:rPr>
              <a:t> باستخدام المباديء والقوانين التي يستخدمها لضبط الأشخاص الآخرين.</a:t>
            </a:r>
            <a:br>
              <a:rPr lang="ar-SA" sz="2400">
                <a:latin typeface="Simplified Arabic" pitchFamily="18" charset="-78"/>
                <a:cs typeface="Simplified Arabic" pitchFamily="18" charset="-78"/>
              </a:rPr>
            </a:br>
            <a:r>
              <a:rPr lang="ar-SA" sz="2400">
                <a:latin typeface="Simplified Arabic" pitchFamily="18" charset="-78"/>
                <a:cs typeface="Simplified Arabic" pitchFamily="18" charset="-78"/>
              </a:rPr>
              <a:t>والضبط الذي نريده من تعديل السلوك هو الضبط </a:t>
            </a:r>
            <a:r>
              <a:rPr lang="ar-SA" sz="2400" u="sng">
                <a:latin typeface="Simplified Arabic" pitchFamily="18" charset="-78"/>
                <a:cs typeface="Simplified Arabic" pitchFamily="18" charset="-78"/>
              </a:rPr>
              <a:t>الايجابي</a:t>
            </a:r>
            <a:r>
              <a:rPr lang="ar-SA" sz="2400">
                <a:latin typeface="Simplified Arabic" pitchFamily="18" charset="-78"/>
                <a:cs typeface="Simplified Arabic" pitchFamily="18" charset="-78"/>
              </a:rPr>
              <a:t> وليس الضبط السلبي، لذا أهم أسلوب يلتزم به العاملون في ميدان تعديل السلوك هو الإكثار من أسلوب التعزيز والإقلال من أسلوب العقاب.</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7306EFC8-7D40-4EFB-B26B-6BF6ABF3AB8D}" type="slidenum">
              <a:rPr lang="ar-SA"/>
              <a:pPr>
                <a:defRPr/>
              </a:pPr>
              <a:t>32</a:t>
            </a:fld>
            <a:endParaRPr lang="en-US" dirty="0"/>
          </a:p>
        </p:txBody>
      </p:sp>
      <p:sp>
        <p:nvSpPr>
          <p:cNvPr id="35843" name="Rectangle 2"/>
          <p:cNvSpPr txBox="1">
            <a:spLocks noChangeArrowheads="1"/>
          </p:cNvSpPr>
          <p:nvPr/>
        </p:nvSpPr>
        <p:spPr bwMode="auto">
          <a:xfrm>
            <a:off x="1219200" y="668338"/>
            <a:ext cx="46212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spcBef>
                <a:spcPct val="20000"/>
              </a:spcBef>
            </a:pPr>
            <a:r>
              <a:rPr lang="ar-EG" sz="2800" b="1">
                <a:latin typeface="Simplified Arabic" pitchFamily="18" charset="-78"/>
                <a:cs typeface="Simplified Arabic" pitchFamily="18" charset="-78"/>
              </a:rPr>
              <a:t>  خصائص السلوك </a:t>
            </a:r>
            <a:endParaRPr lang="en-US" sz="2800" b="1">
              <a:latin typeface="Simplified Arabic" pitchFamily="18" charset="-78"/>
              <a:cs typeface="Simplified Arabic" pitchFamily="18" charset="-78"/>
            </a:endParaRPr>
          </a:p>
        </p:txBody>
      </p:sp>
      <p:sp>
        <p:nvSpPr>
          <p:cNvPr id="35844" name="Text Box 3"/>
          <p:cNvSpPr txBox="1">
            <a:spLocks noChangeArrowheads="1"/>
          </p:cNvSpPr>
          <p:nvPr/>
        </p:nvSpPr>
        <p:spPr bwMode="auto">
          <a:xfrm>
            <a:off x="304800" y="1600200"/>
            <a:ext cx="8534400" cy="4154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lnSpc>
                <a:spcPct val="150000"/>
              </a:lnSpc>
            </a:pPr>
            <a:r>
              <a:rPr lang="ar-EG" sz="2400">
                <a:latin typeface="Simplified Arabic" pitchFamily="18" charset="-78"/>
                <a:cs typeface="Simplified Arabic" pitchFamily="18" charset="-78"/>
              </a:rPr>
              <a:t>3- </a:t>
            </a:r>
            <a:r>
              <a:rPr lang="ar-EG" sz="2800">
                <a:latin typeface="Simplified Arabic" pitchFamily="18" charset="-78"/>
                <a:cs typeface="Simplified Arabic" pitchFamily="18" charset="-78"/>
              </a:rPr>
              <a:t>القابلية للقياس :</a:t>
            </a:r>
          </a:p>
          <a:p>
            <a:pPr algn="just" rtl="1" eaLnBrk="1" hangingPunct="1">
              <a:lnSpc>
                <a:spcPct val="150000"/>
              </a:lnSpc>
            </a:pPr>
            <a:endParaRPr lang="ar-EG" sz="28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بما أن السلوك الإنساني معقد لان جزء منه ظاهر وقابل للملاحظة والقياس والجزء الأخر غير ظاهر ولا يمكن قياسه بشكل مباشر لذلك، فقد طور علماء النفس أساليب مباشرة لقياس السلوك كالملاحظة وقوائم التقدير والشطب وأساليب غير مباشرة كاختبارات الذكاء واختبارات الشخصية، وإذا تعذر قياس السلوك بشكل مباشر فمن الممكن قياسه بالاستدلال عليه من مظاهره المختلفة</a:t>
            </a:r>
            <a:r>
              <a:rPr lang="ar-JO" sz="2400">
                <a:latin typeface="Simplified Arabic" pitchFamily="18" charset="-78"/>
                <a:cs typeface="Simplified Arabic" pitchFamily="18" charset="-78"/>
              </a:rPr>
              <a:t>.</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4876800"/>
          </a:xfrm>
          <a:extLst/>
        </p:spPr>
        <p:txBody>
          <a:bodyPr>
            <a:noAutofit/>
          </a:bodyPr>
          <a:lstStyle/>
          <a:p>
            <a:pPr marL="0" indent="0" algn="just" rtl="1" eaLnBrk="1" hangingPunct="1">
              <a:buFont typeface="Arial" charset="0"/>
              <a:buNone/>
              <a:defRPr/>
            </a:pPr>
            <a:r>
              <a:rPr lang="ar-JO" sz="5400" dirty="0" smtClean="0">
                <a:latin typeface="Simplified Arabic" pitchFamily="18" charset="-78"/>
                <a:cs typeface="Simplified Arabic" pitchFamily="18" charset="-78"/>
              </a:rPr>
              <a:t>ماذا نعني بالسلوك الصفي؟</a:t>
            </a:r>
          </a:p>
          <a:p>
            <a:pPr lvl="5" algn="r" rtl="1">
              <a:defRPr/>
            </a:pPr>
            <a:r>
              <a:rPr lang="ar-JO" sz="4200" dirty="0" smtClean="0">
                <a:latin typeface="Simplified Arabic" pitchFamily="18" charset="-78"/>
                <a:cs typeface="Simplified Arabic" pitchFamily="18" charset="-78"/>
              </a:rPr>
              <a:t>فكّر بشكل منفرد</a:t>
            </a:r>
          </a:p>
          <a:p>
            <a:pPr lvl="5" algn="r" rtl="1">
              <a:defRPr/>
            </a:pPr>
            <a:r>
              <a:rPr lang="ar-JO" sz="4200" dirty="0" smtClean="0">
                <a:latin typeface="Simplified Arabic" pitchFamily="18" charset="-78"/>
                <a:cs typeface="Simplified Arabic" pitchFamily="18" charset="-78"/>
              </a:rPr>
              <a:t>ناقش مع زميل</a:t>
            </a:r>
          </a:p>
          <a:p>
            <a:pPr lvl="5" algn="r" rtl="1">
              <a:defRPr/>
            </a:pPr>
            <a:r>
              <a:rPr lang="ar-JO" sz="4200" dirty="0" smtClean="0">
                <a:latin typeface="Simplified Arabic" pitchFamily="18" charset="-78"/>
                <a:cs typeface="Simplified Arabic" pitchFamily="18" charset="-78"/>
              </a:rPr>
              <a:t>شارك مع مجموعتك</a:t>
            </a:r>
          </a:p>
          <a:p>
            <a:pPr marL="0" indent="0" algn="ctr" rtl="1" eaLnBrk="1" hangingPunct="1">
              <a:buFont typeface="Arial" charset="0"/>
              <a:buNone/>
              <a:defRPr/>
            </a:pPr>
            <a:endParaRPr lang="en-US" sz="5400" dirty="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Content Placeholder 2"/>
          <p:cNvSpPr>
            <a:spLocks noGrp="1"/>
          </p:cNvSpPr>
          <p:nvPr>
            <p:ph idx="1"/>
          </p:nvPr>
        </p:nvSpPr>
        <p:spPr>
          <a:xfrm>
            <a:off x="457200" y="304800"/>
            <a:ext cx="8153400" cy="4267200"/>
          </a:xfrm>
        </p:spPr>
        <p:txBody>
          <a:bodyPr/>
          <a:lstStyle/>
          <a:p>
            <a:pPr marL="0" indent="0" algn="r" rtl="1" eaLnBrk="1" hangingPunct="1">
              <a:buFont typeface="Arial" pitchFamily="34" charset="0"/>
              <a:buNone/>
            </a:pPr>
            <a:r>
              <a:rPr lang="ar-JO" smtClean="0">
                <a:latin typeface="Simplified Arabic" pitchFamily="18" charset="-78"/>
                <a:cs typeface="Simplified Arabic" pitchFamily="18" charset="-78"/>
              </a:rPr>
              <a:t>السلوك الصفي في المدرسة، هو كل ما يصدر عن الطلاب من نشاط داخل غرفة الصف أو داخل المدرسة. ويقسم هذا السلوك إلى نوعين:</a:t>
            </a:r>
          </a:p>
          <a:p>
            <a:pPr marL="0" indent="0" algn="r" rtl="1" eaLnBrk="1" hangingPunct="1">
              <a:buFont typeface="Arial" pitchFamily="34" charset="0"/>
              <a:buNone/>
            </a:pPr>
            <a:r>
              <a:rPr lang="ar-JO" smtClean="0">
                <a:latin typeface="Simplified Arabic" pitchFamily="18" charset="-78"/>
                <a:cs typeface="Simplified Arabic" pitchFamily="18" charset="-78"/>
              </a:rPr>
              <a:t>     أ . السلوك الأكاديمي: كالقراءة والكتابة والتفكير, وحل المسائل وغيرها . </a:t>
            </a:r>
            <a:endParaRPr lang="en-US" smtClean="0">
              <a:latin typeface="Simplified Arabic" pitchFamily="18" charset="-78"/>
              <a:cs typeface="Simplified Arabic" pitchFamily="18" charset="-78"/>
            </a:endParaRPr>
          </a:p>
          <a:p>
            <a:pPr marL="0" indent="0" algn="r" rtl="1" eaLnBrk="1" hangingPunct="1">
              <a:buFont typeface="Arial" pitchFamily="34" charset="0"/>
              <a:buNone/>
            </a:pPr>
            <a:r>
              <a:rPr lang="ar-JO" smtClean="0">
                <a:latin typeface="Simplified Arabic" pitchFamily="18" charset="-78"/>
                <a:cs typeface="Simplified Arabic" pitchFamily="18" charset="-78"/>
              </a:rPr>
              <a:t>    ب . السلوك الانضباطي: كالصراخ أو الضحك أو الأكل في غرفة الصف أو إيذاء الغير أو التكلم بدون إذن وما إلى ذلك . </a:t>
            </a:r>
          </a:p>
        </p:txBody>
      </p:sp>
    </p:spTree>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pPr eaLnBrk="1" hangingPunct="1"/>
            <a:r>
              <a:rPr lang="ar-JO" smtClean="0"/>
              <a:t>معايير السلوك السوي</a:t>
            </a:r>
            <a:endParaRPr lang="en-US" smtClean="0"/>
          </a:p>
        </p:txBody>
      </p:sp>
      <p:sp>
        <p:nvSpPr>
          <p:cNvPr id="3" name="Content Placeholder 2"/>
          <p:cNvSpPr>
            <a:spLocks noGrp="1"/>
          </p:cNvSpPr>
          <p:nvPr>
            <p:ph idx="1"/>
          </p:nvPr>
        </p:nvSpPr>
        <p:spPr>
          <a:xfrm>
            <a:off x="228600" y="1600200"/>
            <a:ext cx="8458200" cy="4525963"/>
          </a:xfrm>
        </p:spPr>
        <p:txBody>
          <a:bodyPr/>
          <a:lstStyle/>
          <a:p>
            <a:pPr algn="r" rtl="1" eaLnBrk="1" hangingPunct="1">
              <a:buFont typeface="Arial" charset="0"/>
              <a:buChar char="•"/>
              <a:defRPr/>
            </a:pPr>
            <a:r>
              <a:rPr lang="ar-JO" dirty="0" smtClean="0"/>
              <a:t>كيف تحكم على السلوك بأنّه سلوك سوي (إيجابي)؟ </a:t>
            </a:r>
          </a:p>
          <a:p>
            <a:pPr marL="0" indent="0" algn="r" rtl="1" eaLnBrk="1" hangingPunct="1">
              <a:buFont typeface="Arial" charset="0"/>
              <a:buNone/>
              <a:defRPr/>
            </a:pPr>
            <a:r>
              <a:rPr lang="ar-JO" dirty="0"/>
              <a:t> </a:t>
            </a:r>
            <a:r>
              <a:rPr lang="ar-JO" dirty="0" smtClean="0"/>
              <a:t>    ما المعايير التي استعملتها في الحكم؟  </a:t>
            </a:r>
          </a:p>
          <a:p>
            <a:pPr algn="r" rtl="1" eaLnBrk="1" hangingPunct="1">
              <a:buFont typeface="Arial" charset="0"/>
              <a:buChar char="•"/>
              <a:defRPr/>
            </a:pPr>
            <a:endParaRPr lang="ar-JO" dirty="0"/>
          </a:p>
          <a:p>
            <a:pPr marL="0" indent="0" algn="r" rtl="1" eaLnBrk="1" hangingPunct="1">
              <a:buFont typeface="Arial" charset="0"/>
              <a:buNone/>
              <a:defRPr/>
            </a:pPr>
            <a:r>
              <a:rPr lang="ar-JO" dirty="0" smtClean="0"/>
              <a:t>  تقوم كل مجموعة بمناقشة هذا السؤال</a:t>
            </a:r>
          </a:p>
          <a:p>
            <a:pPr marL="0" indent="0" algn="r" rtl="1" eaLnBrk="1" hangingPunct="1">
              <a:buFont typeface="Arial" charset="0"/>
              <a:buNone/>
              <a:defRPr/>
            </a:pPr>
            <a:r>
              <a:rPr lang="ar-JO" dirty="0"/>
              <a:t> </a:t>
            </a:r>
            <a:r>
              <a:rPr lang="ar-JO" dirty="0" smtClean="0"/>
              <a:t> يقوم الميسر بجمع الإجابات من المجموعات المختلفة وكتابتها على لوحة عرض.</a:t>
            </a:r>
            <a:endParaRPr lang="en-US" dirty="0"/>
          </a:p>
        </p:txBody>
      </p:sp>
    </p:spTree>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2"/>
          <p:cNvSpPr>
            <a:spLocks noGrp="1"/>
          </p:cNvSpPr>
          <p:nvPr>
            <p:ph type="sldNum" sz="quarter" idx="12"/>
          </p:nvPr>
        </p:nvSpPr>
        <p:spPr/>
        <p:txBody>
          <a:bodyPr/>
          <a:lstStyle/>
          <a:p>
            <a:pPr>
              <a:defRPr/>
            </a:pPr>
            <a:fld id="{477D5D23-8D17-4778-8AFF-3A26A3EA3255}" type="slidenum">
              <a:rPr lang="ar-SA"/>
              <a:pPr>
                <a:defRPr/>
              </a:pPr>
              <a:t>36</a:t>
            </a:fld>
            <a:endParaRPr lang="en-US" dirty="0"/>
          </a:p>
        </p:txBody>
      </p:sp>
      <p:sp>
        <p:nvSpPr>
          <p:cNvPr id="12294" name="Rectangle 5"/>
          <p:cNvSpPr>
            <a:spLocks noChangeArrowheads="1"/>
          </p:cNvSpPr>
          <p:nvPr/>
        </p:nvSpPr>
        <p:spPr bwMode="auto">
          <a:xfrm>
            <a:off x="1905000" y="2535238"/>
            <a:ext cx="5334000" cy="11842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nchor="ctr">
            <a:spAutoFit/>
          </a:bodyPr>
          <a:lstStyle/>
          <a:p>
            <a:pPr algn="ctr" eaLnBrk="0" hangingPunct="0">
              <a:lnSpc>
                <a:spcPct val="150000"/>
              </a:lnSpc>
              <a:tabLst>
                <a:tab pos="457200" algn="l"/>
              </a:tabLst>
            </a:pPr>
            <a:r>
              <a:rPr lang="ar-EG" sz="5400">
                <a:cs typeface="Times New Roman" pitchFamily="18" charset="0"/>
              </a:rPr>
              <a:t>تعديل السلوك</a:t>
            </a:r>
          </a:p>
        </p:txBody>
      </p:sp>
      <p:sp>
        <p:nvSpPr>
          <p:cNvPr id="4" name="Rectangle 2"/>
          <p:cNvSpPr txBox="1">
            <a:spLocks noChangeArrowheads="1"/>
          </p:cNvSpPr>
          <p:nvPr/>
        </p:nvSpPr>
        <p:spPr bwMode="auto">
          <a:xfrm>
            <a:off x="762000" y="1125537"/>
            <a:ext cx="75438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3200" b="1" dirty="0">
                <a:latin typeface="Simplified Arabic" pitchFamily="18" charset="-78"/>
                <a:cs typeface="Simplified Arabic" pitchFamily="18" charset="-78"/>
              </a:rPr>
              <a:t>  </a:t>
            </a:r>
            <a:r>
              <a:rPr lang="ar-JO" sz="3200" b="1" dirty="0">
                <a:latin typeface="Simplified Arabic" pitchFamily="18" charset="-78"/>
                <a:cs typeface="Simplified Arabic" pitchFamily="18" charset="-78"/>
              </a:rPr>
              <a:t>الجلسة </a:t>
            </a:r>
            <a:r>
              <a:rPr lang="ar-JO" sz="3200" b="1" dirty="0" smtClean="0">
                <a:latin typeface="Simplified Arabic" pitchFamily="18" charset="-78"/>
                <a:cs typeface="Simplified Arabic" pitchFamily="18" charset="-78"/>
              </a:rPr>
              <a:t>الثانية              نشاط </a:t>
            </a:r>
            <a:r>
              <a:rPr lang="ar-JO" sz="3200" b="1" dirty="0">
                <a:latin typeface="Simplified Arabic" pitchFamily="18" charset="-78"/>
                <a:cs typeface="Simplified Arabic" pitchFamily="18" charset="-78"/>
              </a:rPr>
              <a:t>رقم </a:t>
            </a:r>
            <a:r>
              <a:rPr lang="ar-JO" sz="3200" b="1" dirty="0" smtClean="0">
                <a:latin typeface="Simplified Arabic" pitchFamily="18" charset="-78"/>
                <a:cs typeface="Simplified Arabic" pitchFamily="18" charset="-78"/>
              </a:rPr>
              <a:t>(4)</a:t>
            </a:r>
            <a:endParaRPr lang="ar-JO" sz="3200" b="1" dirty="0">
              <a:latin typeface="Simplified Arabic" pitchFamily="18" charset="-78"/>
              <a:cs typeface="Simplified Arabic" pitchFamily="18" charset="-78"/>
            </a:endParaRPr>
          </a:p>
          <a:p>
            <a:pPr algn="ctr" eaLnBrk="1" hangingPunct="1">
              <a:spcBef>
                <a:spcPct val="20000"/>
              </a:spcBef>
            </a:pPr>
            <a:r>
              <a:rPr lang="ar-EG" sz="3200" b="1" dirty="0">
                <a:latin typeface="Simplified Arabic" pitchFamily="18" charset="-78"/>
                <a:cs typeface="Simplified Arabic" pitchFamily="18" charset="-78"/>
              </a:rPr>
              <a:t>  </a:t>
            </a:r>
            <a:endParaRPr lang="en-US" sz="3200" b="1" dirty="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4"/>
          <p:cNvSpPr txBox="1">
            <a:spLocks noChangeArrowheads="1"/>
          </p:cNvSpPr>
          <p:nvPr/>
        </p:nvSpPr>
        <p:spPr bwMode="auto">
          <a:xfrm>
            <a:off x="304800" y="1484313"/>
            <a:ext cx="8458200" cy="25542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endParaRPr lang="ar-JO" sz="3200">
              <a:latin typeface="Times New Roman" pitchFamily="18" charset="0"/>
              <a:ea typeface="Times New Roman (Arabic)"/>
              <a:cs typeface="Times New Roman (Arabic)"/>
            </a:endParaRPr>
          </a:p>
          <a:p>
            <a:pPr algn="ctr" rtl="1" eaLnBrk="1" hangingPunct="1"/>
            <a:r>
              <a:rPr lang="ar-JO" sz="3200">
                <a:latin typeface="Times New Roman" pitchFamily="18" charset="0"/>
                <a:ea typeface="Times New Roman (Arabic)"/>
                <a:cs typeface="Times New Roman (Arabic)"/>
              </a:rPr>
              <a:t>فكّر – ناقش - شارك</a:t>
            </a:r>
          </a:p>
          <a:p>
            <a:pPr algn="r" rtl="1" eaLnBrk="1" hangingPunct="1"/>
            <a:endParaRPr lang="ar-JO" sz="3200">
              <a:latin typeface="Times New Roman" pitchFamily="18" charset="0"/>
              <a:ea typeface="Times New Roman (Arabic)"/>
              <a:cs typeface="Times New Roman (Arabic)"/>
            </a:endParaRPr>
          </a:p>
          <a:p>
            <a:pPr algn="r" rtl="1" eaLnBrk="1" hangingPunct="1"/>
            <a:endParaRPr lang="ar-JO" sz="3200">
              <a:latin typeface="Times New Roman" pitchFamily="18" charset="0"/>
              <a:ea typeface="Times New Roman (Arabic)"/>
              <a:cs typeface="Times New Roman (Arabic)"/>
            </a:endParaRPr>
          </a:p>
          <a:p>
            <a:pPr algn="r" rtl="1" eaLnBrk="1" hangingPunct="1"/>
            <a:r>
              <a:rPr lang="ar-JO" sz="3200">
                <a:latin typeface="Times New Roman" pitchFamily="18" charset="0"/>
                <a:ea typeface="Times New Roman (Arabic)"/>
                <a:cs typeface="Times New Roman (Arabic)"/>
              </a:rPr>
              <a:t>أي من أنواع السلوك يجب القيام  بتوجيهه وتعديله ؟؟؟ ولماذا ؟؟؟</a:t>
            </a:r>
            <a:endParaRPr lang="en-US" sz="3200" b="1">
              <a:latin typeface="Times New Roman" pitchFamily="18" charset="0"/>
              <a:ea typeface="Times New Roman (Arabic)"/>
              <a:cs typeface="Arabic Transparent" pitchFamily="34" charset="0"/>
            </a:endParaRPr>
          </a:p>
        </p:txBody>
      </p:sp>
    </p:spTree>
    <p:extLst>
      <p:ext uri="{BB962C8B-B14F-4D97-AF65-F5344CB8AC3E}">
        <p14:creationId xmlns:p14="http://schemas.microsoft.com/office/powerpoint/2010/main" val="3802437073"/>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ext Box 4"/>
          <p:cNvSpPr txBox="1">
            <a:spLocks noChangeArrowheads="1"/>
          </p:cNvSpPr>
          <p:nvPr/>
        </p:nvSpPr>
        <p:spPr bwMode="auto">
          <a:xfrm>
            <a:off x="304800" y="1830388"/>
            <a:ext cx="8458200" cy="30464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JO" sz="3200">
                <a:latin typeface="Simplified Arabic" pitchFamily="18" charset="-78"/>
                <a:ea typeface="Times New Roman (Arabic)"/>
                <a:cs typeface="Simplified Arabic" pitchFamily="18" charset="-78"/>
              </a:rPr>
              <a:t> </a:t>
            </a:r>
            <a:r>
              <a:rPr lang="ar-SA" sz="3200">
                <a:latin typeface="Simplified Arabic" pitchFamily="18" charset="-78"/>
                <a:ea typeface="Times New Roman (Arabic)"/>
                <a:cs typeface="Simplified Arabic" pitchFamily="18" charset="-78"/>
              </a:rPr>
              <a:t>السلوك الإجرائي هو السلوك الذي سنقوم بتوجيهه، وذلك للأسباب التالية:</a:t>
            </a:r>
            <a:endParaRPr lang="ar-JO" sz="3200">
              <a:latin typeface="Simplified Arabic" pitchFamily="18" charset="-78"/>
              <a:ea typeface="Times New Roman (Arabic)"/>
              <a:cs typeface="Simplified Arabic" pitchFamily="18" charset="-78"/>
            </a:endParaRPr>
          </a:p>
          <a:p>
            <a:pPr algn="r" rtl="1" eaLnBrk="1" hangingPunct="1"/>
            <a:endParaRPr lang="ar-JO" sz="3200">
              <a:latin typeface="Simplified Arabic" pitchFamily="18" charset="-78"/>
              <a:ea typeface="Times New Roman (Arabic)"/>
              <a:cs typeface="Simplified Arabic" pitchFamily="18" charset="-78"/>
            </a:endParaRPr>
          </a:p>
          <a:p>
            <a:pPr lvl="2" algn="r" rtl="1" eaLnBrk="1" hangingPunct="1"/>
            <a:r>
              <a:rPr lang="ar-JO" sz="3200">
                <a:latin typeface="Simplified Arabic" pitchFamily="18" charset="-78"/>
                <a:ea typeface="Times New Roman (Arabic)"/>
                <a:cs typeface="Simplified Arabic" pitchFamily="18" charset="-78"/>
              </a:rPr>
              <a:t>- لأنه قابل للتنبؤ به .</a:t>
            </a:r>
            <a:endParaRPr lang="en-US" sz="3200">
              <a:latin typeface="Simplified Arabic" pitchFamily="18" charset="-78"/>
              <a:ea typeface="Times New Roman (Arabic)"/>
              <a:cs typeface="Simplified Arabic" pitchFamily="18" charset="-78"/>
            </a:endParaRPr>
          </a:p>
          <a:p>
            <a:pPr lvl="2" algn="r" rtl="1" eaLnBrk="1" hangingPunct="1"/>
            <a:r>
              <a:rPr lang="ar-JO" sz="3200">
                <a:latin typeface="Simplified Arabic" pitchFamily="18" charset="-78"/>
                <a:ea typeface="Times New Roman (Arabic)"/>
                <a:cs typeface="Simplified Arabic" pitchFamily="18" charset="-78"/>
              </a:rPr>
              <a:t>- لأنه قابل للضبط .</a:t>
            </a:r>
            <a:endParaRPr lang="en-US" sz="3200">
              <a:latin typeface="Simplified Arabic" pitchFamily="18" charset="-78"/>
              <a:ea typeface="Times New Roman (Arabic)"/>
              <a:cs typeface="Simplified Arabic" pitchFamily="18" charset="-78"/>
            </a:endParaRPr>
          </a:p>
          <a:p>
            <a:pPr lvl="2" algn="r" rtl="1" eaLnBrk="1" hangingPunct="1"/>
            <a:r>
              <a:rPr lang="ar-JO" sz="3200">
                <a:latin typeface="Simplified Arabic" pitchFamily="18" charset="-78"/>
                <a:ea typeface="Times New Roman (Arabic)"/>
                <a:cs typeface="Simplified Arabic" pitchFamily="18" charset="-78"/>
              </a:rPr>
              <a:t>- لأنه قابل للقياس .</a:t>
            </a:r>
            <a:endParaRPr lang="en-US" sz="3200" b="1">
              <a:latin typeface="Simplified Arabic" pitchFamily="18" charset="-78"/>
              <a:ea typeface="Times New Roman (Arabic)"/>
              <a:cs typeface="Simplified Arabic" pitchFamily="18" charset="-78"/>
            </a:endParaRPr>
          </a:p>
        </p:txBody>
      </p:sp>
    </p:spTree>
    <p:extLst>
      <p:ext uri="{BB962C8B-B14F-4D97-AF65-F5344CB8AC3E}">
        <p14:creationId xmlns:p14="http://schemas.microsoft.com/office/powerpoint/2010/main" val="3728536276"/>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176759FB-6C83-4303-B429-199D49861457}" type="slidenum">
              <a:rPr lang="ar-SA" smtClean="0"/>
              <a:pPr>
                <a:defRPr/>
              </a:pPr>
              <a:t>39</a:t>
            </a:fld>
            <a:endParaRPr lang="en-US"/>
          </a:p>
        </p:txBody>
      </p:sp>
      <p:sp>
        <p:nvSpPr>
          <p:cNvPr id="40963" name="TextBox 3"/>
          <p:cNvSpPr txBox="1">
            <a:spLocks noChangeArrowheads="1"/>
          </p:cNvSpPr>
          <p:nvPr/>
        </p:nvSpPr>
        <p:spPr bwMode="auto">
          <a:xfrm>
            <a:off x="1219200" y="3038475"/>
            <a:ext cx="67056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r>
              <a:rPr lang="ar-JO" sz="5400"/>
              <a:t>ما نعني بتعديل السلوك؟ </a:t>
            </a:r>
            <a:endParaRPr lang="en-US" sz="5400"/>
          </a:p>
        </p:txBody>
      </p:sp>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57200" y="2514600"/>
            <a:ext cx="8229600" cy="1143000"/>
          </a:xfrm>
        </p:spPr>
        <p:txBody>
          <a:bodyPr/>
          <a:lstStyle/>
          <a:p>
            <a:pPr rtl="1" eaLnBrk="1" hangingPunct="1"/>
            <a:r>
              <a:rPr lang="ar-JO" smtClean="0"/>
              <a:t>ما معنى كلمة نمو بالنسبة لك؟</a:t>
            </a:r>
            <a:endParaRPr lang="en-US" smtClean="0"/>
          </a:p>
        </p:txBody>
      </p:sp>
    </p:spTree>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3"/>
          <p:cNvSpPr txBox="1">
            <a:spLocks noChangeArrowheads="1"/>
          </p:cNvSpPr>
          <p:nvPr/>
        </p:nvSpPr>
        <p:spPr bwMode="auto">
          <a:xfrm>
            <a:off x="228600" y="1239838"/>
            <a:ext cx="8686800" cy="4062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lnSpc>
                <a:spcPct val="150000"/>
              </a:lnSpc>
            </a:pPr>
            <a:r>
              <a:rPr lang="ar-EG" sz="2800"/>
              <a:t> </a:t>
            </a:r>
            <a:r>
              <a:rPr lang="ar-EG" sz="3200"/>
              <a:t>مفهوم تعديل </a:t>
            </a:r>
            <a:r>
              <a:rPr lang="ar-SA" sz="3200"/>
              <a:t>السلوك:</a:t>
            </a:r>
            <a:endParaRPr lang="ar-EG" sz="3200"/>
          </a:p>
          <a:p>
            <a:pPr algn="just" rtl="1" eaLnBrk="1" hangingPunct="1">
              <a:lnSpc>
                <a:spcPct val="150000"/>
              </a:lnSpc>
            </a:pPr>
            <a:r>
              <a:rPr lang="ar-SA" sz="2800"/>
              <a:t>يرى كوبر وهيرون ونيوارد أن تعديل السلوك هو العلم الذي يشمل على</a:t>
            </a:r>
            <a:r>
              <a:rPr lang="ar-JO" sz="2800"/>
              <a:t>:</a:t>
            </a:r>
            <a:r>
              <a:rPr lang="ar-EG" sz="2800"/>
              <a:t> </a:t>
            </a:r>
            <a:endParaRPr lang="ar-JO" sz="2800"/>
          </a:p>
          <a:p>
            <a:pPr algn="just" rtl="1" eaLnBrk="1" hangingPunct="1">
              <a:lnSpc>
                <a:spcPct val="150000"/>
              </a:lnSpc>
            </a:pPr>
            <a:r>
              <a:rPr lang="ar-JO" sz="2800"/>
              <a:t>ا</a:t>
            </a:r>
            <a:r>
              <a:rPr lang="ar-SA" sz="2800"/>
              <a:t>لأساليب التي انبثقت عن القوانين السلوكية وذلك بغية إحداث تغيير جوهري ومفيد في السلوك الأكاديمي والاجتماعي.</a:t>
            </a:r>
            <a:endParaRPr lang="ar-EG" sz="2800"/>
          </a:p>
          <a:p>
            <a:pPr algn="just" rtl="1" eaLnBrk="1" hangingPunct="1">
              <a:lnSpc>
                <a:spcPct val="150000"/>
              </a:lnSpc>
            </a:pPr>
            <a:r>
              <a:rPr lang="ar-SA" sz="2800"/>
              <a:t>ويعرف</a:t>
            </a:r>
            <a:r>
              <a:rPr lang="ar-JO" sz="2800"/>
              <a:t>: </a:t>
            </a:r>
            <a:r>
              <a:rPr lang="ar-SA" sz="2800"/>
              <a:t>بأنه عملية تقوية السلوك المرغوب به من ناحية وإضعاف أو إزالة السلوك غير المرغوب به من ناحية أخرى.</a:t>
            </a:r>
            <a:endParaRPr lang="ar-EG" sz="2800"/>
          </a:p>
        </p:txBody>
      </p:sp>
    </p:spTree>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3"/>
          <p:cNvSpPr txBox="1">
            <a:spLocks noChangeArrowheads="1"/>
          </p:cNvSpPr>
          <p:nvPr/>
        </p:nvSpPr>
        <p:spPr bwMode="auto">
          <a:xfrm>
            <a:off x="228600" y="533400"/>
            <a:ext cx="8534400" cy="421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EG" sz="2400">
                <a:latin typeface="Simplified Arabic" pitchFamily="18" charset="-78"/>
                <a:cs typeface="Simplified Arabic" pitchFamily="18" charset="-78"/>
              </a:rPr>
              <a:t> </a:t>
            </a:r>
            <a:r>
              <a:rPr lang="ar-SA" sz="2800" b="1">
                <a:latin typeface="Simplified Arabic" pitchFamily="18" charset="-78"/>
                <a:cs typeface="Simplified Arabic" pitchFamily="18" charset="-78"/>
              </a:rPr>
              <a:t>الأهداف العامة لتعديل السلوك:</a:t>
            </a:r>
            <a:endParaRPr lang="ar-EG" sz="2800" b="1">
              <a:latin typeface="Simplified Arabic" pitchFamily="18" charset="-78"/>
              <a:cs typeface="Simplified Arabic" pitchFamily="18" charset="-78"/>
            </a:endParaRPr>
          </a:p>
          <a:p>
            <a:pPr algn="r" rtl="1" eaLnBrk="1" hangingPunct="1"/>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لكي ينجح </a:t>
            </a:r>
            <a:r>
              <a:rPr lang="ar-EG" sz="2400">
                <a:latin typeface="Simplified Arabic" pitchFamily="18" charset="-78"/>
                <a:cs typeface="Simplified Arabic" pitchFamily="18" charset="-78"/>
              </a:rPr>
              <a:t>المعلم </a:t>
            </a:r>
            <a:r>
              <a:rPr lang="ar-SA" sz="2400">
                <a:latin typeface="Simplified Arabic" pitchFamily="18" charset="-78"/>
                <a:cs typeface="Simplified Arabic" pitchFamily="18" charset="-78"/>
              </a:rPr>
              <a:t>في تغير سلوك الطالب فلا بد من صياغة خطط إرشادية ترتكز في أساسها على تحقيق الأهداف التالية:</a:t>
            </a:r>
            <a:endParaRPr lang="ar-EG" sz="2400">
              <a:latin typeface="Simplified Arabic" pitchFamily="18" charset="-78"/>
              <a:cs typeface="Simplified Arabic" pitchFamily="18" charset="-78"/>
            </a:endParaRPr>
          </a:p>
          <a:p>
            <a:pPr algn="r" rtl="1" eaLnBrk="1" hangingPunct="1"/>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1.مساعدة الطالب على تعلم سلوكيات جديدة غير موجودة لديه.</a:t>
            </a:r>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2.مساعدة الطالب على زيادة السلوكيات المقبولة اجتماعياً</a:t>
            </a:r>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3.مساعدة الطالب على التقليل من السلوكيات غير المقبولة اجتماعياً مثل التدخين</a:t>
            </a:r>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4.تعليم الطالب أسلوب حل المشكلات.</a:t>
            </a:r>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5.مساعدة الطالب على أن يتكيف مع محيطه المدرسي وبيئته الاجتماعية.</a:t>
            </a:r>
            <a:endParaRPr lang="en-US" sz="2400">
              <a:latin typeface="Simplified Arabic" pitchFamily="18" charset="-78"/>
              <a:cs typeface="Simplified Arabic" pitchFamily="18" charset="-78"/>
            </a:endParaRPr>
          </a:p>
          <a:p>
            <a:pPr algn="r" rtl="1" eaLnBrk="1" hangingPunct="1"/>
            <a:r>
              <a:rPr lang="ar-SA" sz="2400">
                <a:latin typeface="Simplified Arabic" pitchFamily="18" charset="-78"/>
                <a:cs typeface="Simplified Arabic" pitchFamily="18" charset="-78"/>
              </a:rPr>
              <a:t>6.مساعدة الطالب على التخلص من مشاعر القلق والإحباط والخوف.</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txBox="1">
            <a:spLocks noChangeArrowheads="1"/>
          </p:cNvSpPr>
          <p:nvPr/>
        </p:nvSpPr>
        <p:spPr bwMode="auto">
          <a:xfrm>
            <a:off x="1828800" y="533400"/>
            <a:ext cx="5078413"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Low" eaLnBrk="1" hangingPunct="1">
              <a:spcBef>
                <a:spcPct val="20000"/>
              </a:spcBef>
            </a:pPr>
            <a:r>
              <a:rPr lang="ar-SA" sz="2800" b="1">
                <a:latin typeface="Simplified Arabic" pitchFamily="18" charset="-78"/>
                <a:cs typeface="Simplified Arabic" pitchFamily="18" charset="-78"/>
              </a:rPr>
              <a:t>الاتجاهات الرئيسية في</a:t>
            </a:r>
            <a:r>
              <a:rPr lang="ar-EG" sz="2800" b="1">
                <a:latin typeface="Simplified Arabic" pitchFamily="18" charset="-78"/>
                <a:cs typeface="Simplified Arabic" pitchFamily="18" charset="-78"/>
              </a:rPr>
              <a:t>  تعديل السلوك</a:t>
            </a:r>
            <a:endParaRPr lang="en-US" sz="2800" b="1">
              <a:latin typeface="Simplified Arabic" pitchFamily="18" charset="-78"/>
              <a:cs typeface="Simplified Arabic" pitchFamily="18" charset="-78"/>
            </a:endParaRPr>
          </a:p>
        </p:txBody>
      </p:sp>
      <p:sp>
        <p:nvSpPr>
          <p:cNvPr id="44035" name="Text Box 3"/>
          <p:cNvSpPr txBox="1">
            <a:spLocks noChangeArrowheads="1"/>
          </p:cNvSpPr>
          <p:nvPr/>
        </p:nvSpPr>
        <p:spPr bwMode="auto">
          <a:xfrm>
            <a:off x="76200" y="1447800"/>
            <a:ext cx="8763000" cy="366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SA" sz="2800" b="1">
                <a:latin typeface="Simplified Arabic" pitchFamily="18" charset="-78"/>
                <a:cs typeface="Simplified Arabic" pitchFamily="18" charset="-78"/>
              </a:rPr>
              <a:t>1.الاتجاه السلوكي:</a:t>
            </a:r>
            <a:endParaRPr lang="ar-EG" sz="2800" b="1">
              <a:latin typeface="Simplified Arabic" pitchFamily="18" charset="-78"/>
              <a:cs typeface="Simplified Arabic" pitchFamily="18" charset="-78"/>
            </a:endParaRPr>
          </a:p>
          <a:p>
            <a:pPr algn="r" rtl="1" eaLnBrk="1" hangingPunct="1"/>
            <a:endParaRPr lang="en-US" sz="2400">
              <a:latin typeface="Simplified Arabic" pitchFamily="18" charset="-78"/>
              <a:cs typeface="Simplified Arabic" pitchFamily="18" charset="-78"/>
            </a:endParaRPr>
          </a:p>
          <a:p>
            <a:pPr algn="r" rtl="1" eaLnBrk="1" hangingPunct="1">
              <a:lnSpc>
                <a:spcPct val="150000"/>
              </a:lnSpc>
            </a:pPr>
            <a:r>
              <a:rPr lang="ar-SA" sz="2400">
                <a:latin typeface="Simplified Arabic" pitchFamily="18" charset="-78"/>
                <a:cs typeface="Simplified Arabic" pitchFamily="18" charset="-78"/>
              </a:rPr>
              <a:t>يقوم على فكرة أن سلوك الفرد ليس عرضاَ وإنما هو </a:t>
            </a:r>
            <a:r>
              <a:rPr lang="ar-EG" sz="2400" u="sng">
                <a:latin typeface="Simplified Arabic" pitchFamily="18" charset="-78"/>
                <a:cs typeface="Simplified Arabic" pitchFamily="18" charset="-78"/>
              </a:rPr>
              <a:t>مشكلة</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بحد ذاته وأنه يجب التعامل معه وفهمه وتحليله وقياسه ودراسته ووضع أفضل الإجراءات للتعامل معه حسب أوقات وأماكن حدوثه وأنه يمكن التحكم فيه عن طريق التحكم في </a:t>
            </a:r>
            <a:r>
              <a:rPr lang="ar-EG" sz="2400" u="sng">
                <a:latin typeface="Simplified Arabic" pitchFamily="18" charset="-78"/>
                <a:cs typeface="Simplified Arabic" pitchFamily="18" charset="-78"/>
              </a:rPr>
              <a:t>المثيرات</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التي تحدثه وفي النتائج المترتبة عليه، ويعتمد هذا الاتجاه على قوانين تعديل السلوك مثل التعزيز والنمذجة وضبط الذات.</a:t>
            </a:r>
            <a:endParaRPr lang="en-US" sz="24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txBox="1">
            <a:spLocks noChangeArrowheads="1"/>
          </p:cNvSpPr>
          <p:nvPr/>
        </p:nvSpPr>
        <p:spPr bwMode="auto">
          <a:xfrm>
            <a:off x="1828800" y="515938"/>
            <a:ext cx="50784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Low" eaLnBrk="1" hangingPunct="1">
              <a:spcBef>
                <a:spcPct val="20000"/>
              </a:spcBef>
            </a:pPr>
            <a:r>
              <a:rPr lang="ar-SA" sz="2800" b="1">
                <a:latin typeface="Simplified Arabic" pitchFamily="18" charset="-78"/>
                <a:cs typeface="Simplified Arabic" pitchFamily="18" charset="-78"/>
              </a:rPr>
              <a:t>الاتجاهات الرئيسية في</a:t>
            </a:r>
            <a:r>
              <a:rPr lang="ar-EG" sz="2800" b="1">
                <a:latin typeface="Simplified Arabic" pitchFamily="18" charset="-78"/>
                <a:cs typeface="Simplified Arabic" pitchFamily="18" charset="-78"/>
              </a:rPr>
              <a:t>  تعديل السلوك</a:t>
            </a:r>
            <a:endParaRPr lang="en-US" sz="2800" b="1">
              <a:latin typeface="Simplified Arabic" pitchFamily="18" charset="-78"/>
              <a:cs typeface="Simplified Arabic" pitchFamily="18" charset="-78"/>
            </a:endParaRPr>
          </a:p>
        </p:txBody>
      </p:sp>
      <p:sp>
        <p:nvSpPr>
          <p:cNvPr id="45059" name="Text Box 3"/>
          <p:cNvSpPr txBox="1">
            <a:spLocks noChangeArrowheads="1"/>
          </p:cNvSpPr>
          <p:nvPr/>
        </p:nvSpPr>
        <p:spPr bwMode="auto">
          <a:xfrm>
            <a:off x="152400" y="1751013"/>
            <a:ext cx="8763000" cy="366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SA" sz="2800">
                <a:latin typeface="Simplified Arabic" pitchFamily="18" charset="-78"/>
                <a:cs typeface="Simplified Arabic" pitchFamily="18" charset="-78"/>
              </a:rPr>
              <a:t>2.الاتجاه المعرفي:</a:t>
            </a:r>
            <a:endParaRPr lang="ar-EG" sz="2800">
              <a:latin typeface="Simplified Arabic" pitchFamily="18" charset="-78"/>
              <a:cs typeface="Simplified Arabic" pitchFamily="18" charset="-78"/>
            </a:endParaRPr>
          </a:p>
          <a:p>
            <a:pPr algn="r" rtl="1" eaLnBrk="1" hangingPunct="1"/>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يرى بأن سلوك الفرد ليس ناتجاً عن تفاعل بين المثيرات البيئية </a:t>
            </a:r>
            <a:r>
              <a:rPr lang="ar-EG" sz="2400">
                <a:latin typeface="Simplified Arabic" pitchFamily="18" charset="-78"/>
                <a:cs typeface="Simplified Arabic" pitchFamily="18" charset="-78"/>
              </a:rPr>
              <a:t>و </a:t>
            </a:r>
            <a:r>
              <a:rPr lang="ar-EG" sz="2400" u="sng">
                <a:latin typeface="Simplified Arabic" pitchFamily="18" charset="-78"/>
                <a:cs typeface="Simplified Arabic" pitchFamily="18" charset="-78"/>
              </a:rPr>
              <a:t>الفرد</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فقط، وأن استجابات الفرد ليس مجرد ردود أفعال على مثيرات بيئية وإنما هناك عوامل </a:t>
            </a:r>
            <a:r>
              <a:rPr lang="ar-SA" sz="2400" u="sng">
                <a:latin typeface="Simplified Arabic" pitchFamily="18" charset="-78"/>
                <a:cs typeface="Simplified Arabic" pitchFamily="18" charset="-78"/>
              </a:rPr>
              <a:t>معرفية</a:t>
            </a:r>
            <a:r>
              <a:rPr lang="ar-SA" sz="2400">
                <a:latin typeface="Simplified Arabic" pitchFamily="18" charset="-78"/>
                <a:cs typeface="Simplified Arabic" pitchFamily="18" charset="-78"/>
              </a:rPr>
              <a:t> لدى الفرد قد تكون مسؤولة عن سلوكياته مثل ثقافته ومفهومه عن ذاته وخبراته وطرق تربيته وتنشئته وطرق تفكيره عقلانية كانت أم غير عقلانية وعلى مدى تفاعل حديثه الداخل مع بناءاته المعرفية وطرق اكتسابه لتعلم السلوك الخاطيء.</a:t>
            </a:r>
            <a:endParaRPr lang="en-US" sz="36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txBox="1">
            <a:spLocks noChangeArrowheads="1"/>
          </p:cNvSpPr>
          <p:nvPr/>
        </p:nvSpPr>
        <p:spPr bwMode="auto">
          <a:xfrm>
            <a:off x="1828800" y="744538"/>
            <a:ext cx="50784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SA" sz="2800" b="1">
                <a:latin typeface="Simplified Arabic" pitchFamily="18" charset="-78"/>
                <a:cs typeface="Simplified Arabic" pitchFamily="18" charset="-78"/>
              </a:rPr>
              <a:t>الاتجاهات الرئيسية في</a:t>
            </a:r>
            <a:r>
              <a:rPr lang="ar-EG" sz="2800" b="1">
                <a:latin typeface="Simplified Arabic" pitchFamily="18" charset="-78"/>
                <a:cs typeface="Simplified Arabic" pitchFamily="18" charset="-78"/>
              </a:rPr>
              <a:t>  تعديل السلوك</a:t>
            </a:r>
            <a:endParaRPr lang="en-US" sz="2800" b="1">
              <a:latin typeface="Simplified Arabic" pitchFamily="18" charset="-78"/>
              <a:cs typeface="Simplified Arabic" pitchFamily="18" charset="-78"/>
            </a:endParaRPr>
          </a:p>
        </p:txBody>
      </p:sp>
      <p:sp>
        <p:nvSpPr>
          <p:cNvPr id="46083" name="Text Box 3"/>
          <p:cNvSpPr txBox="1">
            <a:spLocks noChangeArrowheads="1"/>
          </p:cNvSpPr>
          <p:nvPr/>
        </p:nvSpPr>
        <p:spPr bwMode="auto">
          <a:xfrm>
            <a:off x="152400" y="2336800"/>
            <a:ext cx="8763000" cy="255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SA" sz="2800" b="1">
                <a:latin typeface="Simplified Arabic" pitchFamily="18" charset="-78"/>
                <a:cs typeface="Simplified Arabic" pitchFamily="18" charset="-78"/>
              </a:rPr>
              <a:t>3.اتجاه التعلم الاجتماعي:</a:t>
            </a:r>
            <a:endParaRPr lang="ar-EG" sz="2800" b="1">
              <a:latin typeface="Simplified Arabic" pitchFamily="18" charset="-78"/>
              <a:cs typeface="Simplified Arabic" pitchFamily="18" charset="-78"/>
            </a:endParaRPr>
          </a:p>
          <a:p>
            <a:pPr algn="r" rtl="1" eaLnBrk="1" hangingPunct="1"/>
            <a:endParaRPr lang="en-US" sz="2400" b="1">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يرى أن السلوك البشري يتعلمه الطالب بالتقليد أو المحاكاة أو </a:t>
            </a:r>
            <a:r>
              <a:rPr lang="ar-EG" sz="2400" u="sng">
                <a:latin typeface="Simplified Arabic" pitchFamily="18" charset="-78"/>
                <a:cs typeface="Simplified Arabic" pitchFamily="18" charset="-78"/>
              </a:rPr>
              <a:t>النمذجة</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وأن معظم السلوكيات الصحيحة والخاطئة هي سلوكيات </a:t>
            </a:r>
            <a:r>
              <a:rPr lang="ar-EG" sz="2400" u="sng">
                <a:latin typeface="Simplified Arabic" pitchFamily="18" charset="-78"/>
                <a:cs typeface="Simplified Arabic" pitchFamily="18" charset="-78"/>
              </a:rPr>
              <a:t>متعلمة</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من بيئة الفرد، وصاحب هذا الاتجاه هو ألبرت بندورا صاحب مدرسة التعلم الاجتماعي.</a:t>
            </a:r>
            <a:endParaRPr lang="en-US" sz="36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txBox="1">
            <a:spLocks noChangeArrowheads="1"/>
          </p:cNvSpPr>
          <p:nvPr/>
        </p:nvSpPr>
        <p:spPr bwMode="auto">
          <a:xfrm>
            <a:off x="1828800" y="381000"/>
            <a:ext cx="4621213"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2800" b="1">
                <a:latin typeface="Simplified Arabic" pitchFamily="18" charset="-78"/>
                <a:cs typeface="Simplified Arabic" pitchFamily="18" charset="-78"/>
              </a:rPr>
              <a:t>إجراءات تعديل السلوك</a:t>
            </a:r>
            <a:endParaRPr lang="en-US" sz="2800" b="1">
              <a:latin typeface="Simplified Arabic" pitchFamily="18" charset="-78"/>
              <a:cs typeface="Simplified Arabic" pitchFamily="18" charset="-78"/>
            </a:endParaRPr>
          </a:p>
        </p:txBody>
      </p:sp>
      <p:sp>
        <p:nvSpPr>
          <p:cNvPr id="47107" name="Text Box 3"/>
          <p:cNvSpPr txBox="1">
            <a:spLocks noChangeArrowheads="1"/>
          </p:cNvSpPr>
          <p:nvPr/>
        </p:nvSpPr>
        <p:spPr bwMode="auto">
          <a:xfrm>
            <a:off x="152400" y="990600"/>
            <a:ext cx="8763000"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r>
              <a:rPr lang="ar-SA" sz="2400" u="sng">
                <a:latin typeface="Simplified Arabic" pitchFamily="18" charset="-78"/>
                <a:cs typeface="Simplified Arabic" pitchFamily="18" charset="-78"/>
              </a:rPr>
              <a:t>يحتاج </a:t>
            </a:r>
            <a:r>
              <a:rPr lang="ar-EG" sz="2400" u="sng">
                <a:latin typeface="Simplified Arabic" pitchFamily="18" charset="-78"/>
                <a:cs typeface="Simplified Arabic" pitchFamily="18" charset="-78"/>
              </a:rPr>
              <a:t>المعلم </a:t>
            </a:r>
            <a:r>
              <a:rPr lang="ar-SA" sz="2400" u="sng">
                <a:latin typeface="Simplified Arabic" pitchFamily="18" charset="-78"/>
                <a:cs typeface="Simplified Arabic" pitchFamily="18" charset="-78"/>
              </a:rPr>
              <a:t>إلى معرفة الإجراءات المطلوبة في تعديل السلوك وهي:</a:t>
            </a:r>
            <a:endParaRPr lang="ar-EG" sz="2400" u="sng">
              <a:latin typeface="Simplified Arabic" pitchFamily="18" charset="-78"/>
              <a:cs typeface="Simplified Arabic" pitchFamily="18" charset="-78"/>
            </a:endParaRPr>
          </a:p>
          <a:p>
            <a:pPr algn="just" rtl="1" eaLnBrk="1" hangingPunct="1"/>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1.تحديد السلوك الذي يريد </a:t>
            </a:r>
            <a:r>
              <a:rPr lang="ar-EG" sz="2400">
                <a:latin typeface="Simplified Arabic" pitchFamily="18" charset="-78"/>
                <a:cs typeface="Simplified Arabic" pitchFamily="18" charset="-78"/>
              </a:rPr>
              <a:t>المعلم </a:t>
            </a:r>
            <a:r>
              <a:rPr lang="ar-SA" sz="2400">
                <a:latin typeface="Simplified Arabic" pitchFamily="18" charset="-78"/>
                <a:cs typeface="Simplified Arabic" pitchFamily="18" charset="-78"/>
              </a:rPr>
              <a:t>تعديله أو علاجه.</a:t>
            </a:r>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2.قياس السلوك المستهدف وذلك بجمع </a:t>
            </a:r>
            <a:r>
              <a:rPr lang="ar-EG" sz="2400" u="sng">
                <a:latin typeface="Simplified Arabic" pitchFamily="18" charset="-78"/>
                <a:cs typeface="Simplified Arabic" pitchFamily="18" charset="-78"/>
              </a:rPr>
              <a:t>ملاحظات</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وبيانات عن عدد المرات التي يظهر فيها السلوك ومدى شدته وقد يلجأ المرشد للطلب من الوالدين الاستجابة على استبانة خاصة لقياس مدى استمرار السلوك وتكراره وشدته.</a:t>
            </a:r>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3.تحديد </a:t>
            </a:r>
            <a:r>
              <a:rPr lang="ar-EG" sz="2400" u="sng">
                <a:latin typeface="Simplified Arabic" pitchFamily="18" charset="-78"/>
                <a:cs typeface="Simplified Arabic" pitchFamily="18" charset="-78"/>
              </a:rPr>
              <a:t>الظروف</a:t>
            </a:r>
            <a:r>
              <a:rPr lang="ar-EG" sz="2400">
                <a:latin typeface="Simplified Arabic" pitchFamily="18" charset="-78"/>
                <a:cs typeface="Simplified Arabic" pitchFamily="18" charset="-78"/>
              </a:rPr>
              <a:t> </a:t>
            </a:r>
            <a:r>
              <a:rPr lang="ar-SA" sz="2400">
                <a:latin typeface="Simplified Arabic" pitchFamily="18" charset="-78"/>
                <a:cs typeface="Simplified Arabic" pitchFamily="18" charset="-78"/>
              </a:rPr>
              <a:t>السابقة أو المحيطة بالطالب عند ظهور السلوك غير المرغوب فيه (تاريخ حدوثه، الوقت الذي يستغرقه،مع من حدث،كم مرة يحدث،ما الذي يحدث قبل ظهور السلوك ،كيف استجاب الآخرون ،ما المكاسب التي جناها الطالب من جراء سلوكه وأي ملاحظات ترتبط بظهور المشكلة ).</a:t>
            </a:r>
            <a:endParaRPr lang="en-US" sz="36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txBox="1">
            <a:spLocks noChangeArrowheads="1"/>
          </p:cNvSpPr>
          <p:nvPr/>
        </p:nvSpPr>
        <p:spPr bwMode="auto">
          <a:xfrm>
            <a:off x="1676400" y="592138"/>
            <a:ext cx="4621213"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Low" eaLnBrk="1" hangingPunct="1">
              <a:spcBef>
                <a:spcPct val="20000"/>
              </a:spcBef>
            </a:pPr>
            <a:r>
              <a:rPr lang="ar-EG" sz="2800" b="1">
                <a:latin typeface="Simplified Arabic" pitchFamily="18" charset="-78"/>
                <a:cs typeface="Simplified Arabic" pitchFamily="18" charset="-78"/>
              </a:rPr>
              <a:t>إجراءات تعديل السلوك</a:t>
            </a:r>
            <a:endParaRPr lang="en-US" sz="2800" b="1">
              <a:latin typeface="Simplified Arabic" pitchFamily="18" charset="-78"/>
              <a:cs typeface="Simplified Arabic" pitchFamily="18" charset="-78"/>
            </a:endParaRPr>
          </a:p>
        </p:txBody>
      </p:sp>
      <p:sp>
        <p:nvSpPr>
          <p:cNvPr id="48131" name="Text Box 3"/>
          <p:cNvSpPr txBox="1">
            <a:spLocks noChangeArrowheads="1"/>
          </p:cNvSpPr>
          <p:nvPr/>
        </p:nvSpPr>
        <p:spPr bwMode="auto">
          <a:xfrm>
            <a:off x="152400" y="1371600"/>
            <a:ext cx="8763000"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lnSpc>
                <a:spcPct val="150000"/>
              </a:lnSpc>
            </a:pPr>
            <a:r>
              <a:rPr lang="ar-SA" sz="2400" u="sng">
                <a:latin typeface="Simplified Arabic" pitchFamily="18" charset="-78"/>
                <a:cs typeface="Simplified Arabic" pitchFamily="18" charset="-78"/>
              </a:rPr>
              <a:t>يحتاج </a:t>
            </a:r>
            <a:r>
              <a:rPr lang="ar-EG" sz="2400" u="sng">
                <a:latin typeface="Simplified Arabic" pitchFamily="18" charset="-78"/>
                <a:cs typeface="Simplified Arabic" pitchFamily="18" charset="-78"/>
              </a:rPr>
              <a:t>المعلم </a:t>
            </a:r>
            <a:r>
              <a:rPr lang="ar-SA" sz="2400" u="sng">
                <a:latin typeface="Simplified Arabic" pitchFamily="18" charset="-78"/>
                <a:cs typeface="Simplified Arabic" pitchFamily="18" charset="-78"/>
              </a:rPr>
              <a:t>إلى معرفة الإجراءات المطلوبة في تعديل السلوك وهي:</a:t>
            </a:r>
            <a:endParaRPr lang="ar-EG" sz="2400" u="sng">
              <a:latin typeface="Simplified Arabic" pitchFamily="18" charset="-78"/>
              <a:cs typeface="Simplified Arabic" pitchFamily="18" charset="-78"/>
            </a:endParaRPr>
          </a:p>
          <a:p>
            <a:pPr algn="just" rtl="1" eaLnBrk="1" hangingPunct="1">
              <a:lnSpc>
                <a:spcPct val="150000"/>
              </a:lnSpc>
            </a:pPr>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4.تصميم الخطة </a:t>
            </a:r>
            <a:r>
              <a:rPr lang="ar-EG" sz="2400">
                <a:latin typeface="Simplified Arabic" pitchFamily="18" charset="-78"/>
                <a:cs typeface="Simplified Arabic" pitchFamily="18" charset="-78"/>
              </a:rPr>
              <a:t>العلاجية </a:t>
            </a:r>
            <a:r>
              <a:rPr lang="ar-SA" sz="2400">
                <a:latin typeface="Simplified Arabic" pitchFamily="18" charset="-78"/>
                <a:cs typeface="Simplified Arabic" pitchFamily="18" charset="-78"/>
              </a:rPr>
              <a:t>وتنفيذها على أن يشترك </a:t>
            </a:r>
            <a:r>
              <a:rPr lang="ar-SA" sz="2400" u="sng">
                <a:latin typeface="Simplified Arabic" pitchFamily="18" charset="-78"/>
                <a:cs typeface="Simplified Arabic" pitchFamily="18" charset="-78"/>
              </a:rPr>
              <a:t>الطالب وأسرته</a:t>
            </a:r>
            <a:r>
              <a:rPr lang="ar-JO" sz="2400" u="sng">
                <a:latin typeface="Simplified Arabic" pitchFamily="18" charset="-78"/>
                <a:cs typeface="Simplified Arabic" pitchFamily="18" charset="-78"/>
              </a:rPr>
              <a:t> </a:t>
            </a:r>
            <a:r>
              <a:rPr lang="ar-SA" sz="2400">
                <a:latin typeface="Simplified Arabic" pitchFamily="18" charset="-78"/>
                <a:cs typeface="Simplified Arabic" pitchFamily="18" charset="-78"/>
              </a:rPr>
              <a:t>في وضع الخطة وتتضمن تحديد الأهداف، ووضع أساليب فنية تستخدم لتدعيم ظهور السلوك المرغوب، وإيقاف أو تقليل السلوك غير المرغوب، وتشجيع الطالب وأسرته على تنفيذ الخطة </a:t>
            </a:r>
            <a:r>
              <a:rPr lang="ar-EG" sz="2400">
                <a:latin typeface="Simplified Arabic" pitchFamily="18" charset="-78"/>
                <a:cs typeface="Simplified Arabic" pitchFamily="18" charset="-78"/>
              </a:rPr>
              <a:t>العلاجية </a:t>
            </a:r>
            <a:r>
              <a:rPr lang="ar-SA" sz="2400">
                <a:latin typeface="Simplified Arabic" pitchFamily="18" charset="-78"/>
                <a:cs typeface="Simplified Arabic" pitchFamily="18" charset="-78"/>
              </a:rPr>
              <a:t>بكافة بنودها.</a:t>
            </a:r>
            <a:endParaRPr lang="en-US" sz="2400">
              <a:latin typeface="Simplified Arabic" pitchFamily="18" charset="-78"/>
              <a:cs typeface="Simplified Arabic" pitchFamily="18" charset="-78"/>
            </a:endParaRPr>
          </a:p>
          <a:p>
            <a:pPr algn="just" rtl="1" eaLnBrk="1" hangingPunct="1">
              <a:lnSpc>
                <a:spcPct val="150000"/>
              </a:lnSpc>
            </a:pPr>
            <a:r>
              <a:rPr lang="ar-SA" sz="2400">
                <a:latin typeface="Simplified Arabic" pitchFamily="18" charset="-78"/>
                <a:cs typeface="Simplified Arabic" pitchFamily="18" charset="-78"/>
              </a:rPr>
              <a:t>5.تقويم فعالية الخطة وتلخيص النتائج وإيصالها إلى من يهمهم الأمر.</a:t>
            </a:r>
            <a:endParaRPr lang="en-US" sz="360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2"/>
          <p:cNvSpPr>
            <a:spLocks noGrp="1"/>
          </p:cNvSpPr>
          <p:nvPr>
            <p:ph type="sldNum" sz="quarter" idx="12"/>
          </p:nvPr>
        </p:nvSpPr>
        <p:spPr/>
        <p:txBody>
          <a:bodyPr/>
          <a:lstStyle/>
          <a:p>
            <a:pPr>
              <a:defRPr/>
            </a:pPr>
            <a:fld id="{00B2FE88-8721-4C75-ADE2-88CC4ED336F6}" type="slidenum">
              <a:rPr lang="ar-SA"/>
              <a:pPr>
                <a:defRPr/>
              </a:pPr>
              <a:t>47</a:t>
            </a:fld>
            <a:endParaRPr lang="en-US" dirty="0"/>
          </a:p>
        </p:txBody>
      </p:sp>
      <p:sp>
        <p:nvSpPr>
          <p:cNvPr id="49155" name="Rectangle 5"/>
          <p:cNvSpPr>
            <a:spLocks noChangeArrowheads="1"/>
          </p:cNvSpPr>
          <p:nvPr/>
        </p:nvSpPr>
        <p:spPr bwMode="auto">
          <a:xfrm>
            <a:off x="2676525" y="1355725"/>
            <a:ext cx="3781425" cy="3292475"/>
          </a:xfrm>
          <a:prstGeom prst="rect">
            <a:avLst/>
          </a:prstGeom>
          <a:noFill/>
          <a:ln>
            <a:noFill/>
          </a:ln>
          <a:effectLst>
            <a:prstShdw prst="shdw13" dist="53882" dir="13500000">
              <a:schemeClr val="bg2">
                <a:alpha val="50000"/>
              </a:schemeClr>
            </a:prst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nchor="ctr">
            <a:spAutoFit/>
          </a:bodyPr>
          <a:lstStyle/>
          <a:p>
            <a:pPr algn="ctr" eaLnBrk="0" hangingPunct="0">
              <a:tabLst>
                <a:tab pos="457200" algn="l"/>
              </a:tabLst>
            </a:pPr>
            <a:endParaRPr lang="ar-SA" sz="2800" b="1">
              <a:latin typeface="Simplified Arabic" pitchFamily="18" charset="-78"/>
              <a:ea typeface="Times New Roman" pitchFamily="18" charset="0"/>
              <a:cs typeface="Simplified Arabic" pitchFamily="18" charset="-78"/>
            </a:endParaRPr>
          </a:p>
          <a:p>
            <a:pPr algn="ctr" eaLnBrk="0" hangingPunct="0">
              <a:lnSpc>
                <a:spcPct val="150000"/>
              </a:lnSpc>
              <a:tabLst>
                <a:tab pos="457200" algn="l"/>
              </a:tabLst>
            </a:pPr>
            <a:r>
              <a:rPr lang="ar-EG" sz="4000" b="1">
                <a:latin typeface="Simplified Arabic" pitchFamily="18" charset="-78"/>
                <a:ea typeface="Times New Roman" pitchFamily="18" charset="0"/>
                <a:cs typeface="Simplified Arabic" pitchFamily="18" charset="-78"/>
              </a:rPr>
              <a:t>بعض</a:t>
            </a:r>
          </a:p>
          <a:p>
            <a:pPr algn="ctr" eaLnBrk="0" hangingPunct="0">
              <a:lnSpc>
                <a:spcPct val="150000"/>
              </a:lnSpc>
              <a:tabLst>
                <a:tab pos="457200" algn="l"/>
              </a:tabLst>
            </a:pPr>
            <a:r>
              <a:rPr lang="ar-EG" sz="4000" b="1">
                <a:latin typeface="Simplified Arabic" pitchFamily="18" charset="-78"/>
                <a:ea typeface="Times New Roman" pitchFamily="18" charset="0"/>
                <a:cs typeface="Simplified Arabic" pitchFamily="18" charset="-78"/>
              </a:rPr>
              <a:t>الاستراتيجيات الحديثة</a:t>
            </a:r>
          </a:p>
          <a:p>
            <a:pPr algn="ctr" eaLnBrk="0" hangingPunct="0">
              <a:lnSpc>
                <a:spcPct val="150000"/>
              </a:lnSpc>
              <a:tabLst>
                <a:tab pos="457200" algn="l"/>
              </a:tabLst>
            </a:pPr>
            <a:r>
              <a:rPr lang="ar-EG" sz="4000" b="1">
                <a:latin typeface="Simplified Arabic" pitchFamily="18" charset="-78"/>
                <a:ea typeface="Times New Roman" pitchFamily="18" charset="0"/>
                <a:cs typeface="Simplified Arabic" pitchFamily="18" charset="-78"/>
              </a:rPr>
              <a:t>لتعديل السلوك</a:t>
            </a:r>
          </a:p>
        </p:txBody>
      </p:sp>
    </p:spTree>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type="body" idx="1"/>
          </p:nvPr>
        </p:nvSpPr>
        <p:spPr>
          <a:xfrm>
            <a:off x="457200" y="76200"/>
            <a:ext cx="8382000" cy="5943600"/>
          </a:xfrm>
        </p:spPr>
        <p:txBody>
          <a:bodyPr/>
          <a:lstStyle/>
          <a:p>
            <a:pPr algn="ctr" rtl="1" eaLnBrk="1" hangingPunct="1">
              <a:buFont typeface="Arial" charset="0"/>
              <a:buNone/>
              <a:defRPr/>
            </a:pPr>
            <a:endParaRPr lang="ar-EG" b="1" dirty="0" smtClean="0">
              <a:latin typeface="Simplified Arabic" pitchFamily="18" charset="-78"/>
              <a:cs typeface="Simplified Arabic" pitchFamily="18" charset="-78"/>
            </a:endParaRPr>
          </a:p>
          <a:p>
            <a:pPr algn="ctr" rtl="1" eaLnBrk="1" hangingPunct="1">
              <a:buFont typeface="Arial" charset="0"/>
              <a:buNone/>
              <a:defRPr/>
            </a:pPr>
            <a:r>
              <a:rPr lang="ar-EG" b="1" dirty="0" smtClean="0">
                <a:latin typeface="Simplified Arabic" pitchFamily="18" charset="-78"/>
                <a:cs typeface="Simplified Arabic" pitchFamily="18" charset="-78"/>
              </a:rPr>
              <a:t>دراسة حاله</a:t>
            </a:r>
          </a:p>
          <a:p>
            <a:pPr algn="ctr" rtl="1" eaLnBrk="1" hangingPunct="1">
              <a:buFont typeface="Arial" charset="0"/>
              <a:buNone/>
              <a:defRPr/>
            </a:pPr>
            <a:endParaRPr lang="ar-SA" b="1" dirty="0" smtClean="0">
              <a:latin typeface="Simplified Arabic" pitchFamily="18" charset="-78"/>
              <a:cs typeface="Simplified Arabic" pitchFamily="18" charset="-78"/>
            </a:endParaRPr>
          </a:p>
          <a:p>
            <a:pPr marL="0" indent="0" algn="just" rtl="1" eaLnBrk="1" hangingPunct="1">
              <a:lnSpc>
                <a:spcPct val="150000"/>
              </a:lnSpc>
              <a:buFont typeface="Arial" charset="0"/>
              <a:buNone/>
              <a:defRPr/>
            </a:pPr>
            <a:r>
              <a:rPr lang="ar-JO" sz="2400" b="1" dirty="0" smtClean="0">
                <a:latin typeface="Simplified Arabic" pitchFamily="18" charset="-78"/>
                <a:cs typeface="Simplified Arabic" pitchFamily="18" charset="-78"/>
              </a:rPr>
              <a:t>فراس </a:t>
            </a:r>
            <a:r>
              <a:rPr lang="ar-EG" sz="2400" b="1" dirty="0" smtClean="0">
                <a:latin typeface="Simplified Arabic" pitchFamily="18" charset="-78"/>
                <a:cs typeface="Simplified Arabic" pitchFamily="18" charset="-78"/>
              </a:rPr>
              <a:t>طالب بالصف الخامس </a:t>
            </a:r>
            <a:r>
              <a:rPr lang="ar-SA" sz="2400" b="1" dirty="0" smtClean="0">
                <a:latin typeface="Simplified Arabic" pitchFamily="18" charset="-78"/>
                <a:cs typeface="Simplified Arabic" pitchFamily="18" charset="-78"/>
              </a:rPr>
              <a:t>يعاني من سلوك فوضوي</a:t>
            </a:r>
            <a:r>
              <a:rPr lang="ar-EG" sz="2400" b="1" dirty="0" smtClean="0">
                <a:latin typeface="Simplified Arabic" pitchFamily="18" charset="-78"/>
                <a:cs typeface="Simplified Arabic" pitchFamily="18" charset="-78"/>
              </a:rPr>
              <a:t> ( الصفير</a:t>
            </a:r>
            <a:r>
              <a:rPr lang="ar-JO" sz="2400" b="1" dirty="0" smtClean="0">
                <a:latin typeface="Simplified Arabic" pitchFamily="18" charset="-78"/>
                <a:cs typeface="Simplified Arabic" pitchFamily="18" charset="-78"/>
              </a:rPr>
              <a:t> داخل الصف</a:t>
            </a:r>
            <a:r>
              <a:rPr lang="ar-EG" sz="2400" b="1" dirty="0" smtClean="0">
                <a:latin typeface="Simplified Arabic" pitchFamily="18" charset="-78"/>
                <a:cs typeface="Simplified Arabic" pitchFamily="18" charset="-78"/>
              </a:rPr>
              <a:t> ) </a:t>
            </a:r>
            <a:r>
              <a:rPr lang="ar-SA" sz="2400" b="1" dirty="0" smtClean="0">
                <a:latin typeface="Simplified Arabic" pitchFamily="18" charset="-78"/>
                <a:cs typeface="Simplified Arabic" pitchFamily="18" charset="-78"/>
              </a:rPr>
              <a:t> . كيف تواجه هذه المشكلة ؟</a:t>
            </a:r>
            <a:r>
              <a:rPr lang="en-US" sz="2400" b="1" dirty="0" smtClean="0">
                <a:latin typeface="Simplified Arabic" pitchFamily="18" charset="-78"/>
                <a:cs typeface="Simplified Arabic" pitchFamily="18" charset="-78"/>
              </a:rPr>
              <a:t> </a:t>
            </a:r>
            <a:r>
              <a:rPr lang="ar-EG" sz="2400" b="1" dirty="0" smtClean="0">
                <a:latin typeface="Simplified Arabic" pitchFamily="18" charset="-78"/>
                <a:cs typeface="Simplified Arabic" pitchFamily="18" charset="-78"/>
              </a:rPr>
              <a:t> </a:t>
            </a:r>
          </a:p>
          <a:p>
            <a:pPr algn="ctr" rtl="1" eaLnBrk="1" hangingPunct="1">
              <a:buFont typeface="Arial" charset="0"/>
              <a:buNone/>
              <a:defRPr/>
            </a:pPr>
            <a:endParaRPr lang="en-US" dirty="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3"/>
          <p:cNvSpPr>
            <a:spLocks noGrp="1" noChangeArrowheads="1"/>
          </p:cNvSpPr>
          <p:nvPr>
            <p:ph type="body" idx="1"/>
          </p:nvPr>
        </p:nvSpPr>
        <p:spPr>
          <a:xfrm>
            <a:off x="130175" y="1066800"/>
            <a:ext cx="8785225" cy="4800600"/>
          </a:xfrm>
        </p:spPr>
        <p:txBody>
          <a:bodyPr/>
          <a:lstStyle/>
          <a:p>
            <a:pPr algn="r" rtl="1" eaLnBrk="1" hangingPunct="1"/>
            <a:r>
              <a:rPr lang="ar-SA" sz="2400" smtClean="0">
                <a:latin typeface="Simplified Arabic" pitchFamily="18" charset="-78"/>
                <a:cs typeface="Simplified Arabic" pitchFamily="18" charset="-78"/>
              </a:rPr>
              <a:t>أولا : لابد من التعريف الإجرائي للسلوك الفوضوي </a:t>
            </a:r>
            <a:endParaRPr lang="ar-EG" sz="2400" smtClean="0">
              <a:latin typeface="Simplified Arabic" pitchFamily="18" charset="-78"/>
              <a:cs typeface="Simplified Arabic" pitchFamily="18" charset="-78"/>
            </a:endParaRPr>
          </a:p>
          <a:p>
            <a:pPr algn="r" rtl="1" eaLnBrk="1" hangingPunct="1">
              <a:buFont typeface="Arial" pitchFamily="34" charset="0"/>
              <a:buNone/>
            </a:pPr>
            <a:endParaRPr lang="ar-SA" sz="2400" smtClean="0">
              <a:latin typeface="Simplified Arabic" pitchFamily="18" charset="-78"/>
              <a:cs typeface="Simplified Arabic" pitchFamily="18" charset="-78"/>
            </a:endParaRPr>
          </a:p>
          <a:p>
            <a:pPr algn="r" rtl="1" eaLnBrk="1" hangingPunct="1"/>
            <a:r>
              <a:rPr lang="ar-SA" sz="2400" smtClean="0">
                <a:latin typeface="Simplified Arabic" pitchFamily="18" charset="-78"/>
                <a:cs typeface="Simplified Arabic" pitchFamily="18" charset="-78"/>
              </a:rPr>
              <a:t>( الخروج من المقعد -والتحدث دون استئذان والتجول في غرفة الصف - إلقاء الأشياء على الأرض - الإزعاج اللفظي - وغيره من الأفعال غير الانضباطية ) </a:t>
            </a:r>
            <a:endParaRPr lang="ar-EG" sz="2400" smtClean="0">
              <a:latin typeface="Simplified Arabic" pitchFamily="18" charset="-78"/>
              <a:cs typeface="Simplified Arabic" pitchFamily="18" charset="-78"/>
            </a:endParaRPr>
          </a:p>
          <a:p>
            <a:pPr algn="r" rtl="1" eaLnBrk="1" hangingPunct="1">
              <a:buFont typeface="Arial" pitchFamily="34" charset="0"/>
              <a:buNone/>
            </a:pPr>
            <a:endParaRPr lang="ar-SA" sz="2400" smtClean="0">
              <a:latin typeface="Simplified Arabic" pitchFamily="18" charset="-78"/>
              <a:cs typeface="Simplified Arabic" pitchFamily="18" charset="-78"/>
            </a:endParaRPr>
          </a:p>
          <a:p>
            <a:pPr algn="r" rtl="1" eaLnBrk="1" hangingPunct="1"/>
            <a:r>
              <a:rPr lang="ar-SA" sz="2400" smtClean="0">
                <a:latin typeface="Simplified Arabic" pitchFamily="18" charset="-78"/>
                <a:cs typeface="Simplified Arabic" pitchFamily="18" charset="-78"/>
              </a:rPr>
              <a:t>ولا ننسى أنه ليس كل </a:t>
            </a:r>
            <a:r>
              <a:rPr lang="ar-EG" sz="2400" smtClean="0">
                <a:latin typeface="Simplified Arabic" pitchFamily="18" charset="-78"/>
                <a:cs typeface="Simplified Arabic" pitchFamily="18" charset="-78"/>
              </a:rPr>
              <a:t>طالب </a:t>
            </a:r>
            <a:r>
              <a:rPr lang="ar-SA" sz="2400" smtClean="0">
                <a:latin typeface="Simplified Arabic" pitchFamily="18" charset="-78"/>
                <a:cs typeface="Simplified Arabic" pitchFamily="18" charset="-78"/>
              </a:rPr>
              <a:t>يخرج من المقعد أو يتحدث دون استئذان لديه سلوك فوضوي وبحاجة إلى معالجة .</a:t>
            </a:r>
            <a:endParaRPr lang="ar-EG" sz="2400" smtClean="0">
              <a:latin typeface="Simplified Arabic" pitchFamily="18" charset="-78"/>
              <a:cs typeface="Simplified Arabic" pitchFamily="18" charset="-78"/>
            </a:endParaRPr>
          </a:p>
          <a:p>
            <a:pPr algn="r" rtl="1" eaLnBrk="1" hangingPunct="1">
              <a:buFont typeface="Arial" pitchFamily="34" charset="0"/>
              <a:buNone/>
            </a:pPr>
            <a:endParaRPr lang="ar-SA" sz="2400" smtClean="0">
              <a:latin typeface="Simplified Arabic" pitchFamily="18" charset="-78"/>
              <a:cs typeface="Simplified Arabic" pitchFamily="18" charset="-78"/>
            </a:endParaRPr>
          </a:p>
          <a:p>
            <a:pPr algn="r" rtl="1" eaLnBrk="1" hangingPunct="1"/>
            <a:r>
              <a:rPr lang="ar-SA" sz="2400" smtClean="0">
                <a:latin typeface="Simplified Arabic" pitchFamily="18" charset="-78"/>
                <a:cs typeface="Simplified Arabic" pitchFamily="18" charset="-78"/>
              </a:rPr>
              <a:t>فالتمييز بين السلوك المناسب والسلوك غير المناسب يعتبر السلوك فوضويا إذا انحرف من حيث تكراره وشدته عما يعتبر سلوكا صفيا مناسبا تبعا لقواعد الصف وتبعا لتوقعات المعلمين واحتمالهم للسلوك .</a:t>
            </a:r>
            <a:endParaRPr lang="en-US"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idx="1"/>
          </p:nvPr>
        </p:nvSpPr>
        <p:spPr>
          <a:xfrm>
            <a:off x="323850" y="-242888"/>
            <a:ext cx="8589963" cy="6840538"/>
          </a:xfrm>
        </p:spPr>
        <p:txBody>
          <a:bodyPr/>
          <a:lstStyle/>
          <a:p>
            <a:pPr eaLnBrk="1" hangingPunct="1"/>
            <a:endParaRPr lang="ar-JO" smtClean="0"/>
          </a:p>
          <a:p>
            <a:pPr algn="r" rtl="1" eaLnBrk="1" hangingPunct="1">
              <a:buFont typeface="Wingdings" pitchFamily="2" charset="2"/>
              <a:buNone/>
            </a:pPr>
            <a:r>
              <a:rPr lang="ar-JO" sz="4400" b="1" smtClean="0"/>
              <a:t>مراحل النمو</a:t>
            </a:r>
          </a:p>
          <a:p>
            <a:pPr algn="r" rtl="1" eaLnBrk="1" hangingPunct="1">
              <a:buFont typeface="Wingdings" pitchFamily="2" charset="2"/>
              <a:buNone/>
            </a:pPr>
            <a:r>
              <a:rPr lang="ar-JO" sz="1800" smtClean="0"/>
              <a:t>أولاً – </a:t>
            </a:r>
            <a:r>
              <a:rPr lang="ar-JO" sz="1800" b="1" u="sng" smtClean="0"/>
              <a:t>مرحلة الطفولة :-</a:t>
            </a:r>
            <a:endParaRPr lang="ar-JO" sz="1800" u="sng" smtClean="0"/>
          </a:p>
          <a:p>
            <a:pPr algn="r" rtl="1" eaLnBrk="1" hangingPunct="1">
              <a:buFont typeface="Wingdings" pitchFamily="2" charset="2"/>
              <a:buNone/>
            </a:pPr>
            <a:r>
              <a:rPr lang="ar-JO" sz="1800" smtClean="0"/>
              <a:t>    مرحلة الجنين (من الإخصاب حتى الولادة).</a:t>
            </a:r>
          </a:p>
          <a:p>
            <a:pPr algn="r" rtl="1" eaLnBrk="1" hangingPunct="1">
              <a:buFont typeface="Wingdings" pitchFamily="2" charset="2"/>
              <a:buNone/>
            </a:pPr>
            <a:r>
              <a:rPr lang="ar-JO" sz="1800" smtClean="0"/>
              <a:t>    مرحلة الرضيع (من الولادة حتى عمر سنتين).</a:t>
            </a:r>
          </a:p>
          <a:p>
            <a:pPr algn="r" rtl="1" eaLnBrk="1" hangingPunct="1">
              <a:buFont typeface="Wingdings" pitchFamily="2" charset="2"/>
              <a:buNone/>
            </a:pPr>
            <a:r>
              <a:rPr lang="ar-JO" sz="1800" smtClean="0"/>
              <a:t>    مرحلة الطفولة المبكرة (من عمر 3 إلى 5 نوات).</a:t>
            </a:r>
          </a:p>
          <a:p>
            <a:pPr algn="r" rtl="1" eaLnBrk="1" hangingPunct="1">
              <a:buFont typeface="Wingdings" pitchFamily="2" charset="2"/>
              <a:buNone/>
            </a:pPr>
            <a:r>
              <a:rPr lang="ar-JO" sz="1800" smtClean="0"/>
              <a:t>    مرحلة الطفولة المتوسطة (من عمر 6 إلى 9 سنوات).</a:t>
            </a:r>
          </a:p>
          <a:p>
            <a:pPr algn="r" rtl="1" eaLnBrk="1" hangingPunct="1">
              <a:buFont typeface="Wingdings" pitchFamily="2" charset="2"/>
              <a:buNone/>
            </a:pPr>
            <a:r>
              <a:rPr lang="ar-JO" sz="1800" smtClean="0"/>
              <a:t>    مرحلة الطفولة المتأخرة (من عمر 9 إلى 11 سنة).</a:t>
            </a:r>
          </a:p>
          <a:p>
            <a:pPr algn="r" rtl="1" eaLnBrk="1" hangingPunct="1">
              <a:buFont typeface="Wingdings" pitchFamily="2" charset="2"/>
              <a:buNone/>
            </a:pPr>
            <a:r>
              <a:rPr lang="ar-JO" sz="1800" smtClean="0"/>
              <a:t>ثانياً </a:t>
            </a:r>
            <a:r>
              <a:rPr lang="ar-JO" sz="1800" b="1" smtClean="0"/>
              <a:t>– </a:t>
            </a:r>
            <a:r>
              <a:rPr lang="ar-JO" sz="1800" b="1" u="sng" smtClean="0"/>
              <a:t>مرحلة المراهقة :-</a:t>
            </a:r>
            <a:endParaRPr lang="ar-JO" sz="1800" u="sng" smtClean="0"/>
          </a:p>
          <a:p>
            <a:pPr algn="r" rtl="1" eaLnBrk="1" hangingPunct="1">
              <a:buFont typeface="Wingdings" pitchFamily="2" charset="2"/>
              <a:buNone/>
            </a:pPr>
            <a:r>
              <a:rPr lang="ar-JO" sz="1800" smtClean="0"/>
              <a:t>   المراهقة المبكرة (من عمر 12 إلى 14 سنة).</a:t>
            </a:r>
          </a:p>
          <a:p>
            <a:pPr algn="r" rtl="1" eaLnBrk="1" hangingPunct="1">
              <a:buFont typeface="Wingdings" pitchFamily="2" charset="2"/>
              <a:buNone/>
            </a:pPr>
            <a:r>
              <a:rPr lang="ar-JO" sz="1800" smtClean="0"/>
              <a:t>   المراهقة المتوسطة (من عمر 15 إلى 19 سنة).</a:t>
            </a:r>
          </a:p>
          <a:p>
            <a:pPr algn="r" rtl="1" eaLnBrk="1" hangingPunct="1">
              <a:buFont typeface="Wingdings" pitchFamily="2" charset="2"/>
              <a:buNone/>
            </a:pPr>
            <a:r>
              <a:rPr lang="ar-JO" sz="1800" smtClean="0"/>
              <a:t>   المراهقة المتأخرة (من عمر 18 إلى 21 سنة).</a:t>
            </a:r>
          </a:p>
          <a:p>
            <a:pPr algn="r" rtl="1" eaLnBrk="1" hangingPunct="1">
              <a:buFont typeface="Wingdings" pitchFamily="2" charset="2"/>
              <a:buNone/>
            </a:pPr>
            <a:r>
              <a:rPr lang="ar-JO" sz="1800" smtClean="0"/>
              <a:t>ثالثاً –  </a:t>
            </a:r>
            <a:r>
              <a:rPr lang="ar-JO" sz="1800" b="1" u="sng" smtClean="0"/>
              <a:t>مرحلة الرشد :-</a:t>
            </a:r>
            <a:endParaRPr lang="ar-JO" sz="1800" u="sng" smtClean="0"/>
          </a:p>
          <a:p>
            <a:pPr algn="r" rtl="1" eaLnBrk="1" hangingPunct="1">
              <a:buFont typeface="Wingdings" pitchFamily="2" charset="2"/>
              <a:buNone/>
            </a:pPr>
            <a:r>
              <a:rPr lang="ar-JO" sz="1800" smtClean="0"/>
              <a:t>   مرحلة الرشد المبكرة (من عمر 20 إلى 39 سنة).</a:t>
            </a:r>
          </a:p>
          <a:p>
            <a:pPr algn="r" rtl="1" eaLnBrk="1" hangingPunct="1">
              <a:buFont typeface="Wingdings" pitchFamily="2" charset="2"/>
              <a:buNone/>
            </a:pPr>
            <a:r>
              <a:rPr lang="ar-JO" sz="1800" smtClean="0"/>
              <a:t>   مرحلة الرشد المتوسطة (من عمر 40 – 59 سنة).</a:t>
            </a:r>
          </a:p>
          <a:p>
            <a:pPr algn="r" rtl="1" eaLnBrk="1" hangingPunct="1">
              <a:buFont typeface="Wingdings" pitchFamily="2" charset="2"/>
              <a:buNone/>
            </a:pPr>
            <a:r>
              <a:rPr lang="ar-JO" sz="1800" smtClean="0"/>
              <a:t>   مرحلة الرشد المتأخرة (من عمر 60 سنة وما بعدها).</a:t>
            </a:r>
            <a:endParaRPr lang="ar-JO" sz="1800" b="1" smtClean="0"/>
          </a:p>
        </p:txBody>
      </p:sp>
    </p:spTree>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hangingPunct="1">
              <a:defRPr/>
            </a:pPr>
            <a:r>
              <a:rPr lang="ar-SA" sz="2800" b="1" dirty="0" smtClean="0">
                <a:latin typeface="Simplified Arabic" pitchFamily="18" charset="-78"/>
                <a:ea typeface="+mn-ea"/>
                <a:cs typeface="Simplified Arabic" pitchFamily="18" charset="-78"/>
              </a:rPr>
              <a:t>العلاج</a:t>
            </a:r>
            <a:endParaRPr lang="en-US" sz="2800" b="1" dirty="0" smtClean="0">
              <a:latin typeface="Simplified Arabic" pitchFamily="18" charset="-78"/>
              <a:ea typeface="+mn-ea"/>
              <a:cs typeface="Simplified Arabic" pitchFamily="18" charset="-78"/>
            </a:endParaRPr>
          </a:p>
        </p:txBody>
      </p:sp>
      <p:sp>
        <p:nvSpPr>
          <p:cNvPr id="52227" name="Rectangle 3"/>
          <p:cNvSpPr>
            <a:spLocks noGrp="1" noChangeArrowheads="1"/>
          </p:cNvSpPr>
          <p:nvPr>
            <p:ph type="body" idx="1"/>
          </p:nvPr>
        </p:nvSpPr>
        <p:spPr>
          <a:xfrm>
            <a:off x="457200" y="1601788"/>
            <a:ext cx="8229600" cy="4265612"/>
          </a:xfrm>
        </p:spPr>
        <p:txBody>
          <a:bodyPr/>
          <a:lstStyle/>
          <a:p>
            <a:pPr algn="just" rtl="1" eaLnBrk="1" hangingPunct="1">
              <a:lnSpc>
                <a:spcPct val="150000"/>
              </a:lnSpc>
            </a:pPr>
            <a:r>
              <a:rPr lang="ar-SA" sz="2400" smtClean="0">
                <a:latin typeface="Simplified Arabic" pitchFamily="18" charset="-78"/>
                <a:cs typeface="Simplified Arabic" pitchFamily="18" charset="-78"/>
              </a:rPr>
              <a:t>تستند أساليب تعديل السلوك الفوضوي إلى مبادئ  تعديل السلوك العامة والمتمثلة في تحديد العلاقة بينه وببن المتغيرات البيئية التي تهيئ الفرصة لحدوثه والعوامل البيئية التي تدعمه وتحافظ على استمرارية حدوثه .</a:t>
            </a:r>
            <a:endParaRPr lang="ar-EG" sz="2400" smtClean="0">
              <a:latin typeface="Simplified Arabic" pitchFamily="18" charset="-78"/>
              <a:cs typeface="Simplified Arabic" pitchFamily="18" charset="-78"/>
            </a:endParaRPr>
          </a:p>
          <a:p>
            <a:pPr algn="just" rtl="1" eaLnBrk="1" hangingPunct="1">
              <a:lnSpc>
                <a:spcPct val="150000"/>
              </a:lnSpc>
            </a:pPr>
            <a:endParaRPr lang="ar-SA" sz="2400" smtClean="0">
              <a:latin typeface="Simplified Arabic" pitchFamily="18" charset="-78"/>
              <a:cs typeface="Simplified Arabic" pitchFamily="18" charset="-78"/>
            </a:endParaRPr>
          </a:p>
          <a:p>
            <a:pPr algn="just" rtl="1" eaLnBrk="1" hangingPunct="1">
              <a:lnSpc>
                <a:spcPct val="150000"/>
              </a:lnSpc>
            </a:pPr>
            <a:r>
              <a:rPr lang="ar-SA" sz="2400" smtClean="0">
                <a:latin typeface="Simplified Arabic" pitchFamily="18" charset="-78"/>
                <a:cs typeface="Simplified Arabic" pitchFamily="18" charset="-78"/>
              </a:rPr>
              <a:t>فالسلوك الفوضوي سلوك يتعلمه الطفل تبعا لمبادئ التعلم العامة المعروفة . ولذلك فمن الطبيعي أن ينصب اهتمام الباحثين والمعالجين على ضبط المتغيرات المتصلة بالبيئة الصفية والمعلم والأقران بغية الحد الأقصى من الفوضى </a:t>
            </a:r>
            <a:endParaRPr lang="en-US"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defRPr/>
            </a:pPr>
            <a:r>
              <a:rPr lang="ar-EG" sz="2800" b="1" dirty="0" smtClean="0">
                <a:solidFill>
                  <a:srgbClr val="003399"/>
                </a:solidFill>
                <a:latin typeface="Arial" pitchFamily="34" charset="0"/>
                <a:ea typeface="+mn-ea"/>
                <a:cs typeface="Arial" pitchFamily="34" charset="0"/>
              </a:rPr>
              <a:t> بعض استراتيجيات </a:t>
            </a:r>
            <a:r>
              <a:rPr lang="ar-SA" sz="2800" b="1" dirty="0" smtClean="0">
                <a:solidFill>
                  <a:srgbClr val="003399"/>
                </a:solidFill>
                <a:latin typeface="Arial" pitchFamily="34" charset="0"/>
                <a:ea typeface="+mn-ea"/>
                <a:cs typeface="Arial" pitchFamily="34" charset="0"/>
              </a:rPr>
              <a:t>تعديل السلوك</a:t>
            </a:r>
            <a:endParaRPr lang="en-US" sz="2800" b="1" dirty="0" smtClean="0">
              <a:solidFill>
                <a:srgbClr val="003399"/>
              </a:solidFill>
              <a:latin typeface="Arial" pitchFamily="34" charset="0"/>
              <a:ea typeface="+mn-ea"/>
              <a:cs typeface="Arial" pitchFamily="34" charset="0"/>
            </a:endParaRPr>
          </a:p>
        </p:txBody>
      </p:sp>
      <p:sp>
        <p:nvSpPr>
          <p:cNvPr id="53251" name="Rectangle 3"/>
          <p:cNvSpPr>
            <a:spLocks noGrp="1" noChangeArrowheads="1"/>
          </p:cNvSpPr>
          <p:nvPr>
            <p:ph type="body" idx="1"/>
          </p:nvPr>
        </p:nvSpPr>
        <p:spPr>
          <a:xfrm>
            <a:off x="1219200" y="1143000"/>
            <a:ext cx="7543800" cy="5181600"/>
          </a:xfrm>
        </p:spPr>
        <p:txBody>
          <a:bodyPr/>
          <a:lstStyle/>
          <a:p>
            <a:pPr algn="r" rtl="1" eaLnBrk="1" hangingPunct="1">
              <a:lnSpc>
                <a:spcPct val="150000"/>
              </a:lnSpc>
              <a:buFont typeface="Arial" pitchFamily="34" charset="0"/>
              <a:buNone/>
            </a:pPr>
            <a:r>
              <a:rPr lang="ar-SA" sz="2400" smtClean="0">
                <a:latin typeface="Arial" pitchFamily="34" charset="0"/>
              </a:rPr>
              <a:t>1- التعزيز</a:t>
            </a:r>
          </a:p>
          <a:p>
            <a:pPr algn="r" rtl="1" eaLnBrk="1" hangingPunct="1">
              <a:lnSpc>
                <a:spcPct val="150000"/>
              </a:lnSpc>
              <a:buFont typeface="Arial" pitchFamily="34" charset="0"/>
              <a:buNone/>
            </a:pPr>
            <a:r>
              <a:rPr lang="ar-SA" sz="2400" smtClean="0">
                <a:latin typeface="Arial" pitchFamily="34" charset="0"/>
              </a:rPr>
              <a:t> </a:t>
            </a:r>
            <a:r>
              <a:rPr lang="ar-EG" sz="2400" smtClean="0">
                <a:latin typeface="Arial" pitchFamily="34" charset="0"/>
              </a:rPr>
              <a:t>2</a:t>
            </a:r>
            <a:r>
              <a:rPr lang="ar-SA" sz="2400" smtClean="0">
                <a:latin typeface="Arial" pitchFamily="34" charset="0"/>
              </a:rPr>
              <a:t>- لعبة السلوك الجيد       </a:t>
            </a:r>
          </a:p>
          <a:p>
            <a:pPr algn="r" rtl="1" eaLnBrk="1" hangingPunct="1">
              <a:lnSpc>
                <a:spcPct val="150000"/>
              </a:lnSpc>
              <a:buFont typeface="Arial" pitchFamily="34" charset="0"/>
              <a:buNone/>
            </a:pPr>
            <a:r>
              <a:rPr lang="ar-SA" sz="2400" smtClean="0">
                <a:latin typeface="Arial" pitchFamily="34" charset="0"/>
              </a:rPr>
              <a:t> </a:t>
            </a:r>
            <a:r>
              <a:rPr lang="ar-EG" sz="2400" smtClean="0">
                <a:latin typeface="Arial" pitchFamily="34" charset="0"/>
              </a:rPr>
              <a:t>3</a:t>
            </a:r>
            <a:r>
              <a:rPr lang="ar-SA" sz="2400" smtClean="0">
                <a:latin typeface="Arial" pitchFamily="34" charset="0"/>
              </a:rPr>
              <a:t>- الضبط ( التنظيم الذاتي</a:t>
            </a:r>
            <a:r>
              <a:rPr lang="ar-EG" sz="2400" smtClean="0">
                <a:latin typeface="Arial" pitchFamily="34" charset="0"/>
              </a:rPr>
              <a:t> )</a:t>
            </a:r>
            <a:endParaRPr lang="ar-SA" sz="2400" smtClean="0">
              <a:latin typeface="Arial" pitchFamily="34" charset="0"/>
            </a:endParaRPr>
          </a:p>
          <a:p>
            <a:pPr algn="r" rtl="1" eaLnBrk="1" hangingPunct="1">
              <a:lnSpc>
                <a:spcPct val="150000"/>
              </a:lnSpc>
              <a:buFont typeface="Arial" pitchFamily="34" charset="0"/>
              <a:buNone/>
            </a:pPr>
            <a:r>
              <a:rPr lang="ar-EG" sz="2400" smtClean="0">
                <a:latin typeface="Arial" pitchFamily="34" charset="0"/>
              </a:rPr>
              <a:t> 4</a:t>
            </a:r>
            <a:r>
              <a:rPr lang="ar-SA" sz="2400" smtClean="0">
                <a:latin typeface="Arial" pitchFamily="34" charset="0"/>
              </a:rPr>
              <a:t>- التصحيح الزائد</a:t>
            </a:r>
          </a:p>
          <a:p>
            <a:pPr algn="r" rtl="1" eaLnBrk="1" hangingPunct="1">
              <a:lnSpc>
                <a:spcPct val="150000"/>
              </a:lnSpc>
              <a:buFont typeface="Arial" pitchFamily="34" charset="0"/>
              <a:buNone/>
            </a:pPr>
            <a:r>
              <a:rPr lang="ar-EG" sz="2400" smtClean="0">
                <a:latin typeface="Arial" pitchFamily="34" charset="0"/>
              </a:rPr>
              <a:t>5</a:t>
            </a:r>
            <a:r>
              <a:rPr lang="ar-SA" sz="2400" smtClean="0">
                <a:latin typeface="Arial" pitchFamily="34" charset="0"/>
              </a:rPr>
              <a:t>- الإقصاء عن التعزيز الايجابي   </a:t>
            </a:r>
          </a:p>
          <a:p>
            <a:pPr algn="r" rtl="1" eaLnBrk="1" hangingPunct="1">
              <a:lnSpc>
                <a:spcPct val="150000"/>
              </a:lnSpc>
              <a:buFont typeface="Arial" pitchFamily="34" charset="0"/>
              <a:buNone/>
            </a:pPr>
            <a:r>
              <a:rPr lang="ar-EG" sz="2400" smtClean="0">
                <a:latin typeface="Arial" pitchFamily="34" charset="0"/>
              </a:rPr>
              <a:t>6</a:t>
            </a:r>
            <a:r>
              <a:rPr lang="ar-SA" sz="2400" smtClean="0">
                <a:latin typeface="Arial" pitchFamily="34" charset="0"/>
              </a:rPr>
              <a:t>- تشكيل الاستجابات البديلة  </a:t>
            </a:r>
            <a:endParaRPr lang="ar-QA" sz="2400" smtClean="0">
              <a:latin typeface="Arial" pitchFamily="34" charset="0"/>
            </a:endParaRPr>
          </a:p>
          <a:p>
            <a:pPr algn="r" rtl="1" eaLnBrk="1" hangingPunct="1">
              <a:lnSpc>
                <a:spcPct val="150000"/>
              </a:lnSpc>
              <a:buFont typeface="Arial" pitchFamily="34" charset="0"/>
              <a:buNone/>
            </a:pPr>
            <a:r>
              <a:rPr lang="ar-EG" sz="2400" smtClean="0">
                <a:latin typeface="Arial" pitchFamily="34" charset="0"/>
              </a:rPr>
              <a:t>7</a:t>
            </a:r>
            <a:r>
              <a:rPr lang="ar-QA" sz="2400" smtClean="0">
                <a:latin typeface="Arial" pitchFamily="34" charset="0"/>
              </a:rPr>
              <a:t>- تكلفة الاستجابة </a:t>
            </a:r>
          </a:p>
          <a:p>
            <a:pPr algn="r" rtl="1" eaLnBrk="1" hangingPunct="1">
              <a:lnSpc>
                <a:spcPct val="150000"/>
              </a:lnSpc>
              <a:buFont typeface="Arial" pitchFamily="34" charset="0"/>
              <a:buNone/>
            </a:pPr>
            <a:r>
              <a:rPr lang="ar-EG" sz="2400" smtClean="0">
                <a:latin typeface="Arial" pitchFamily="34" charset="0"/>
              </a:rPr>
              <a:t>8- </a:t>
            </a:r>
            <a:r>
              <a:rPr lang="ar-QA" sz="2400" smtClean="0">
                <a:latin typeface="Arial" pitchFamily="34" charset="0"/>
              </a:rPr>
              <a:t>التعاقد السلوكي </a:t>
            </a:r>
          </a:p>
        </p:txBody>
      </p:sp>
    </p:spTree>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Grp="1" noChangeArrowheads="1"/>
          </p:cNvSpPr>
          <p:nvPr>
            <p:ph type="title"/>
          </p:nvPr>
        </p:nvSpPr>
        <p:spPr>
          <a:xfrm>
            <a:off x="2209800" y="152400"/>
            <a:ext cx="3505200" cy="1143000"/>
          </a:xfrm>
        </p:spPr>
        <p:txBody>
          <a:bodyPr/>
          <a:lstStyle/>
          <a:p>
            <a:pPr algn="r" rtl="1" eaLnBrk="1" hangingPunct="1"/>
            <a:r>
              <a:rPr lang="ar-SA" sz="4000" b="1" smtClean="0">
                <a:solidFill>
                  <a:srgbClr val="003399"/>
                </a:solidFill>
              </a:rPr>
              <a:t/>
            </a:r>
            <a:br>
              <a:rPr lang="ar-SA" sz="4000" b="1" smtClean="0">
                <a:solidFill>
                  <a:srgbClr val="003399"/>
                </a:solidFill>
              </a:rPr>
            </a:br>
            <a:r>
              <a:rPr lang="ar-EG" sz="3600" b="1" smtClean="0">
                <a:solidFill>
                  <a:srgbClr val="003399"/>
                </a:solidFill>
              </a:rPr>
              <a:t>1-</a:t>
            </a:r>
            <a:r>
              <a:rPr lang="ar-EG" sz="4000" b="1" smtClean="0">
                <a:solidFill>
                  <a:srgbClr val="003399"/>
                </a:solidFill>
              </a:rPr>
              <a:t> </a:t>
            </a:r>
            <a:r>
              <a:rPr lang="ar-SA" sz="3600" b="1" smtClean="0">
                <a:solidFill>
                  <a:srgbClr val="003399"/>
                </a:solidFill>
              </a:rPr>
              <a:t>التعزيز </a:t>
            </a:r>
            <a:br>
              <a:rPr lang="ar-SA" sz="3600" b="1" smtClean="0">
                <a:solidFill>
                  <a:srgbClr val="003399"/>
                </a:solidFill>
              </a:rPr>
            </a:br>
            <a:endParaRPr lang="en-US" sz="4000" b="1" smtClean="0">
              <a:solidFill>
                <a:srgbClr val="003399"/>
              </a:solidFill>
              <a:cs typeface="Times New Roman" pitchFamily="18" charset="0"/>
            </a:endParaRPr>
          </a:p>
        </p:txBody>
      </p:sp>
      <p:sp>
        <p:nvSpPr>
          <p:cNvPr id="54275" name="Rectangle 3"/>
          <p:cNvSpPr>
            <a:spLocks noGrp="1" noChangeArrowheads="1"/>
          </p:cNvSpPr>
          <p:nvPr>
            <p:ph type="body" idx="1"/>
          </p:nvPr>
        </p:nvSpPr>
        <p:spPr>
          <a:xfrm>
            <a:off x="206375" y="1295400"/>
            <a:ext cx="8686800" cy="5329238"/>
          </a:xfrm>
        </p:spPr>
        <p:txBody>
          <a:bodyPr/>
          <a:lstStyle/>
          <a:p>
            <a:pPr algn="just" rtl="1" eaLnBrk="1" hangingPunct="1">
              <a:lnSpc>
                <a:spcPct val="150000"/>
              </a:lnSpc>
            </a:pPr>
            <a:r>
              <a:rPr lang="ar-SA" sz="2400" smtClean="0"/>
              <a:t>التعزيز</a:t>
            </a:r>
            <a:r>
              <a:rPr lang="ar-JO" sz="2400" smtClean="0"/>
              <a:t>: </a:t>
            </a:r>
            <a:r>
              <a:rPr lang="ar-SA" sz="2400" smtClean="0"/>
              <a:t>هو ال</a:t>
            </a:r>
            <a:r>
              <a:rPr lang="ar-EG" sz="2400" smtClean="0"/>
              <a:t>إ</a:t>
            </a:r>
            <a:r>
              <a:rPr lang="ar-SA" sz="2400" smtClean="0"/>
              <a:t>جراء الذي يؤدي فيه حدوث السلوك إلى توابع ايجابية أو إزالة سلبية الشيء الذي يترتب عليه زيادة احتمال حدوث ذلك السلوك في المستقبل في المواقف المماثلة .</a:t>
            </a:r>
          </a:p>
          <a:p>
            <a:pPr algn="just" rtl="1" eaLnBrk="1" hangingPunct="1">
              <a:lnSpc>
                <a:spcPct val="150000"/>
              </a:lnSpc>
            </a:pPr>
            <a:r>
              <a:rPr lang="ar-SA" sz="2400" smtClean="0"/>
              <a:t>فتعزيز سلوكا ما يعني أن نزيد من احتمال حدوثه مستقبلا . </a:t>
            </a:r>
          </a:p>
          <a:p>
            <a:pPr algn="just" rtl="1" eaLnBrk="1" hangingPunct="1">
              <a:lnSpc>
                <a:spcPct val="150000"/>
              </a:lnSpc>
            </a:pPr>
            <a:r>
              <a:rPr lang="ar-SA" sz="2400" smtClean="0"/>
              <a:t>ويسمى المثير ( الشيء أو الحالة ، أو الحدث </a:t>
            </a:r>
            <a:r>
              <a:rPr lang="ar-QA" sz="2400" smtClean="0"/>
              <a:t>) </a:t>
            </a:r>
            <a:r>
              <a:rPr lang="ar-SA" sz="2400" smtClean="0"/>
              <a:t>الذي يحدث بعد السلوك فيؤدي إلى تقويته بالمعزز</a:t>
            </a:r>
            <a:endParaRPr lang="ar-QA" sz="2400" smtClean="0"/>
          </a:p>
          <a:p>
            <a:pPr algn="just" rtl="1" eaLnBrk="1" hangingPunct="1">
              <a:lnSpc>
                <a:spcPct val="150000"/>
              </a:lnSpc>
            </a:pPr>
            <a:r>
              <a:rPr lang="ar-SA" sz="2400" smtClean="0"/>
              <a:t>التعزيز يعرف وظيفيا من خلال نتائجه على السلوك </a:t>
            </a:r>
          </a:p>
          <a:p>
            <a:pPr algn="just" rtl="1" eaLnBrk="1" hangingPunct="1">
              <a:lnSpc>
                <a:spcPct val="150000"/>
              </a:lnSpc>
            </a:pPr>
            <a:r>
              <a:rPr lang="ar-SA" sz="2400" smtClean="0"/>
              <a:t>فإذا ما أدت توابع السلوك إلى زيادة احتمال حدوثه في المستقبل تكون تلك التوابع معززة ويكون ما حدث تعزيزا</a:t>
            </a:r>
            <a:endParaRPr lang="ar-SA" smtClean="0"/>
          </a:p>
        </p:txBody>
      </p:sp>
      <p:sp>
        <p:nvSpPr>
          <p:cNvPr id="4" name="Rounded Rectangle 3"/>
          <p:cNvSpPr/>
          <p:nvPr/>
        </p:nvSpPr>
        <p:spPr>
          <a:xfrm>
            <a:off x="3657600" y="381000"/>
            <a:ext cx="2057400" cy="685800"/>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body" idx="1"/>
          </p:nvPr>
        </p:nvSpPr>
        <p:spPr>
          <a:xfrm>
            <a:off x="533400" y="347663"/>
            <a:ext cx="8229600" cy="5976937"/>
          </a:xfrm>
        </p:spPr>
        <p:txBody>
          <a:bodyPr/>
          <a:lstStyle/>
          <a:p>
            <a:pPr algn="r" rtl="1" eaLnBrk="1" hangingPunct="1"/>
            <a:r>
              <a:rPr lang="ar-SA" sz="2800" smtClean="0">
                <a:latin typeface="Simplified Arabic" pitchFamily="18" charset="-78"/>
                <a:cs typeface="Simplified Arabic" pitchFamily="18" charset="-78"/>
              </a:rPr>
              <a:t>فالتعزيز لا يحدث بمجرد إعطائنا الفرد شيئا نتوقع أنه يرغب فيه ، لكن التعزيز يكون قد حدث إذا ما كان ما فعلناه قد عمل بالفعل على تقوية السلوك</a:t>
            </a:r>
            <a:r>
              <a:rPr lang="ar-EG" sz="2800" smtClean="0">
                <a:latin typeface="Simplified Arabic" pitchFamily="18" charset="-78"/>
                <a:cs typeface="Simplified Arabic" pitchFamily="18" charset="-78"/>
              </a:rPr>
              <a:t> </a:t>
            </a:r>
            <a:endParaRPr lang="ar-EG" sz="3600" smtClean="0">
              <a:latin typeface="Simplified Arabic" pitchFamily="18" charset="-78"/>
              <a:cs typeface="Simplified Arabic" pitchFamily="18" charset="-78"/>
            </a:endParaRPr>
          </a:p>
          <a:p>
            <a:pPr algn="ctr" rtl="1" eaLnBrk="1" hangingPunct="1">
              <a:buFont typeface="Arial" pitchFamily="34" charset="0"/>
              <a:buNone/>
            </a:pPr>
            <a:endParaRPr lang="ar-JO" sz="2800" smtClean="0">
              <a:latin typeface="Simplified Arabic" pitchFamily="18" charset="-78"/>
              <a:cs typeface="Simplified Arabic" pitchFamily="18" charset="-78"/>
            </a:endParaRPr>
          </a:p>
          <a:p>
            <a:pPr algn="ctr" rtl="1" eaLnBrk="1" hangingPunct="1">
              <a:buFont typeface="Arial" pitchFamily="34" charset="0"/>
              <a:buNone/>
            </a:pPr>
            <a:endParaRPr lang="ar-JO" sz="2800" smtClean="0">
              <a:latin typeface="Simplified Arabic" pitchFamily="18" charset="-78"/>
              <a:cs typeface="Simplified Arabic" pitchFamily="18" charset="-78"/>
            </a:endParaRPr>
          </a:p>
          <a:p>
            <a:pPr algn="ctr" rtl="1" eaLnBrk="1" hangingPunct="1">
              <a:buFont typeface="Arial" pitchFamily="34" charset="0"/>
              <a:buNone/>
            </a:pPr>
            <a:r>
              <a:rPr lang="ar-EG" sz="2800" smtClean="0">
                <a:latin typeface="Simplified Arabic" pitchFamily="18" charset="-78"/>
                <a:cs typeface="Simplified Arabic" pitchFamily="18" charset="-78"/>
              </a:rPr>
              <a:t>دراسة حالة</a:t>
            </a:r>
          </a:p>
          <a:p>
            <a:pPr algn="ctr" rtl="1" eaLnBrk="1" hangingPunct="1">
              <a:buFont typeface="Arial" pitchFamily="34" charset="0"/>
              <a:buNone/>
            </a:pPr>
            <a:endParaRPr lang="ar-SA" sz="2800" smtClean="0">
              <a:latin typeface="Simplified Arabic" pitchFamily="18" charset="-78"/>
              <a:cs typeface="Simplified Arabic" pitchFamily="18" charset="-78"/>
            </a:endParaRPr>
          </a:p>
          <a:p>
            <a:pPr algn="r" rtl="1" eaLnBrk="1" hangingPunct="1"/>
            <a:r>
              <a:rPr lang="ar-SA" sz="2800" smtClean="0">
                <a:latin typeface="Simplified Arabic" pitchFamily="18" charset="-78"/>
                <a:cs typeface="Simplified Arabic" pitchFamily="18" charset="-78"/>
              </a:rPr>
              <a:t>لقد قمت بتعزيز </a:t>
            </a:r>
            <a:r>
              <a:rPr lang="ar-EG" sz="2800" smtClean="0">
                <a:latin typeface="Simplified Arabic" pitchFamily="18" charset="-78"/>
                <a:cs typeface="Simplified Arabic" pitchFamily="18" charset="-78"/>
              </a:rPr>
              <a:t>الطالب محمد بالصف الثالث </a:t>
            </a:r>
            <a:r>
              <a:rPr lang="ar-SA" sz="2800" smtClean="0">
                <a:latin typeface="Simplified Arabic" pitchFamily="18" charset="-78"/>
                <a:cs typeface="Simplified Arabic" pitchFamily="18" charset="-78"/>
              </a:rPr>
              <a:t>فوجدت أن التعزيز لم ينجح معه فما رأيك في هذه المقولة؟</a:t>
            </a:r>
            <a:r>
              <a:rPr lang="en-US" sz="2800" smtClean="0">
                <a:latin typeface="Simplified Arabic" pitchFamily="18" charset="-78"/>
                <a:cs typeface="Simplified Arabic" pitchFamily="18" charset="-78"/>
              </a:rPr>
              <a:t> </a:t>
            </a:r>
            <a:endParaRPr lang="ar-EG" sz="28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body" idx="1"/>
          </p:nvPr>
        </p:nvSpPr>
        <p:spPr>
          <a:xfrm>
            <a:off x="179388" y="255588"/>
            <a:ext cx="8507412" cy="6126162"/>
          </a:xfrm>
        </p:spPr>
        <p:txBody>
          <a:bodyPr/>
          <a:lstStyle/>
          <a:p>
            <a:pPr algn="r" rtl="1" eaLnBrk="1" hangingPunct="1">
              <a:lnSpc>
                <a:spcPct val="150000"/>
              </a:lnSpc>
            </a:pPr>
            <a:endParaRPr lang="ar-SA" b="1" smtClean="0">
              <a:latin typeface="Simplified Arabic" pitchFamily="18" charset="-78"/>
              <a:cs typeface="Simplified Arabic" pitchFamily="18" charset="-78"/>
            </a:endParaRPr>
          </a:p>
          <a:p>
            <a:pPr algn="r" rtl="1" eaLnBrk="1" hangingPunct="1">
              <a:lnSpc>
                <a:spcPct val="150000"/>
              </a:lnSpc>
            </a:pPr>
            <a:r>
              <a:rPr lang="ar-SA" b="1" smtClean="0">
                <a:solidFill>
                  <a:srgbClr val="003399"/>
                </a:solidFill>
                <a:latin typeface="Simplified Arabic" pitchFamily="18" charset="-78"/>
                <a:cs typeface="Simplified Arabic" pitchFamily="18" charset="-78"/>
              </a:rPr>
              <a:t>هذه مقولة خطأ لان التعزيز لا يحدث إلا إذا أدى المثير الذي حدث بعد السلوك إلى تقويته</a:t>
            </a:r>
            <a:r>
              <a:rPr lang="ar-SA" b="1" smtClean="0">
                <a:latin typeface="Simplified Arabic" pitchFamily="18" charset="-78"/>
                <a:cs typeface="Simplified Arabic" pitchFamily="18" charset="-78"/>
              </a:rPr>
              <a:t> ....التعزيز هو تقوية السلوك ....فإذا لم يؤد ما فعلناه إلى تقوية السوك فهو ليس تعزيزا أصلا ( ربما لم نستطيع تحديد المعزز المناسب للفرد ، وربما لم نراع العوامل التي تؤثر في فاعلية التعزيز) </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body" idx="1"/>
          </p:nvPr>
        </p:nvSpPr>
        <p:spPr>
          <a:xfrm>
            <a:off x="179388" y="404813"/>
            <a:ext cx="8507412" cy="5691187"/>
          </a:xfrm>
        </p:spPr>
        <p:txBody>
          <a:bodyPr/>
          <a:lstStyle/>
          <a:p>
            <a:pPr algn="r" rtl="1" eaLnBrk="1" hangingPunct="1">
              <a:lnSpc>
                <a:spcPct val="80000"/>
              </a:lnSpc>
              <a:buFont typeface="Arial" pitchFamily="34" charset="0"/>
              <a:buNone/>
            </a:pPr>
            <a:r>
              <a:rPr lang="ar-SA" sz="2800" b="1" u="sng" smtClean="0">
                <a:latin typeface="Simplified Arabic" pitchFamily="18" charset="-78"/>
                <a:cs typeface="Simplified Arabic" pitchFamily="18" charset="-78"/>
              </a:rPr>
              <a:t>التعزيز الايجابي:</a:t>
            </a:r>
            <a:endParaRPr lang="ar-EG" sz="2800" b="1" u="sng"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EG" sz="2400" b="1"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هو إضافة أو ظهور مثير بعد السلوك مباشرة مما يؤدي إلى زيادة حدوث السلوك في المستقبل في المواقف المماثلة </a:t>
            </a:r>
          </a:p>
          <a:p>
            <a:pPr algn="r" rtl="1" eaLnBrk="1" hangingPunct="1">
              <a:lnSpc>
                <a:spcPct val="80000"/>
              </a:lnSpc>
              <a:buFont typeface="Arial" pitchFamily="34" charset="0"/>
              <a:buNone/>
            </a:pP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مث</a:t>
            </a:r>
            <a:r>
              <a:rPr lang="ar-JO" sz="2400" smtClean="0">
                <a:latin typeface="Simplified Arabic" pitchFamily="18" charset="-78"/>
                <a:cs typeface="Simplified Arabic" pitchFamily="18" charset="-78"/>
              </a:rPr>
              <a:t>ا</a:t>
            </a:r>
            <a:r>
              <a:rPr lang="ar-SA" sz="2400" smtClean="0">
                <a:latin typeface="Simplified Arabic" pitchFamily="18" charset="-78"/>
                <a:cs typeface="Simplified Arabic" pitchFamily="18" charset="-78"/>
              </a:rPr>
              <a:t>ل :الثناء على الطالب عند تأديته لوظيفته المدرسية على نحو جيد </a:t>
            </a:r>
          </a:p>
          <a:p>
            <a:pPr algn="r" rtl="1" eaLnBrk="1" hangingPunct="1">
              <a:lnSpc>
                <a:spcPct val="80000"/>
              </a:lnSpc>
              <a:buFont typeface="Arial" pitchFamily="34" charset="0"/>
              <a:buNone/>
            </a:pPr>
            <a:r>
              <a:rPr lang="ar-EG" sz="2400" b="1" smtClean="0">
                <a:latin typeface="Simplified Arabic" pitchFamily="18" charset="-78"/>
                <a:cs typeface="Simplified Arabic" pitchFamily="18" charset="-78"/>
              </a:rPr>
              <a:t>           </a:t>
            </a:r>
            <a:endParaRPr lang="ar-SA" sz="2400" b="1"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SA" sz="2800" b="1" u="sng" smtClean="0">
                <a:latin typeface="Simplified Arabic" pitchFamily="18" charset="-78"/>
                <a:cs typeface="Simplified Arabic" pitchFamily="18" charset="-78"/>
              </a:rPr>
              <a:t>التعزيز السلبي :</a:t>
            </a:r>
            <a:endParaRPr lang="ar-EG" sz="2400" b="1"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EG" sz="2400" b="1"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إزالة مثير بغيض أو مؤلم </a:t>
            </a:r>
            <a:r>
              <a:rPr lang="ar-QA"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شيء أو حدث يكرهه الفرد</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 ) </a:t>
            </a:r>
            <a:endParaRPr lang="ar-EG" sz="2400"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مث</a:t>
            </a:r>
            <a:r>
              <a:rPr lang="ar-JO" sz="2400" smtClean="0">
                <a:latin typeface="Simplified Arabic" pitchFamily="18" charset="-78"/>
                <a:cs typeface="Simplified Arabic" pitchFamily="18" charset="-78"/>
              </a:rPr>
              <a:t>ا</a:t>
            </a:r>
            <a:r>
              <a:rPr lang="ar-SA" sz="2400" smtClean="0">
                <a:latin typeface="Simplified Arabic" pitchFamily="18" charset="-78"/>
                <a:cs typeface="Simplified Arabic" pitchFamily="18" charset="-78"/>
              </a:rPr>
              <a:t>ل:</a:t>
            </a:r>
            <a:r>
              <a:rPr lang="ar-JO"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تحضير الطالب للحصة القادمة ليتجنب ما قد يفعله مدرس المادة المعروف </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بعقابه الشديد.</a:t>
            </a:r>
            <a:r>
              <a:rPr lang="ar-EG" sz="2400" smtClean="0">
                <a:latin typeface="Simplified Arabic" pitchFamily="18" charset="-78"/>
                <a:cs typeface="Simplified Arabic" pitchFamily="18" charset="-78"/>
              </a:rPr>
              <a:t> </a:t>
            </a:r>
          </a:p>
          <a:p>
            <a:pPr algn="r" rtl="1" eaLnBrk="1" hangingPunct="1">
              <a:lnSpc>
                <a:spcPct val="80000"/>
              </a:lnSpc>
              <a:buFont typeface="Arial" pitchFamily="34" charset="0"/>
              <a:buNone/>
            </a:pPr>
            <a:endParaRPr lang="ar-SA" sz="2400" b="1"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SA" sz="2800" b="1" u="sng" smtClean="0">
                <a:latin typeface="Simplified Arabic" pitchFamily="18" charset="-78"/>
                <a:cs typeface="Simplified Arabic" pitchFamily="18" charset="-78"/>
              </a:rPr>
              <a:t>اختيار المعززات المناسبة : </a:t>
            </a:r>
          </a:p>
          <a:p>
            <a:pPr algn="r" rtl="1" eaLnBrk="1" hangingPunct="1">
              <a:lnSpc>
                <a:spcPct val="80000"/>
              </a:lnSpc>
              <a:buFont typeface="Arial" pitchFamily="34" charset="0"/>
              <a:buNone/>
            </a:pPr>
            <a:r>
              <a:rPr lang="ar-SA" sz="2400" b="1" smtClean="0">
                <a:latin typeface="Simplified Arabic" pitchFamily="18" charset="-78"/>
                <a:cs typeface="Simplified Arabic" pitchFamily="18" charset="-78"/>
              </a:rPr>
              <a:t> </a:t>
            </a:r>
            <a:r>
              <a:rPr lang="ar-EG" sz="2400" b="1"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أ</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أسال </a:t>
            </a:r>
            <a:r>
              <a:rPr lang="ar-EG" sz="2400" smtClean="0">
                <a:latin typeface="Simplified Arabic" pitchFamily="18" charset="-78"/>
                <a:cs typeface="Simplified Arabic" pitchFamily="18" charset="-78"/>
              </a:rPr>
              <a:t>الطالب </a:t>
            </a:r>
            <a:r>
              <a:rPr lang="ar-SA" sz="2400" smtClean="0">
                <a:latin typeface="Simplified Arabic" pitchFamily="18" charset="-78"/>
                <a:cs typeface="Simplified Arabic" pitchFamily="18" charset="-78"/>
              </a:rPr>
              <a:t>عما يحبه </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 </a:t>
            </a:r>
          </a:p>
          <a:p>
            <a:pPr algn="r" rtl="1" eaLnBrk="1" hangingPunct="1">
              <a:lnSpc>
                <a:spcPct val="80000"/>
              </a:lnSpc>
              <a:buFont typeface="Arial" pitchFamily="34" charset="0"/>
              <a:buNone/>
            </a:pP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ب</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لاحظ </a:t>
            </a:r>
            <a:r>
              <a:rPr lang="ar-EG" sz="2400" smtClean="0">
                <a:latin typeface="Simplified Arabic" pitchFamily="18" charset="-78"/>
                <a:cs typeface="Simplified Arabic" pitchFamily="18" charset="-78"/>
              </a:rPr>
              <a:t>الطالب</a:t>
            </a:r>
            <a:endParaRPr lang="ar-SA" sz="2400" smtClean="0">
              <a:latin typeface="Simplified Arabic" pitchFamily="18" charset="-78"/>
              <a:cs typeface="Simplified Arabic" pitchFamily="18" charset="-78"/>
            </a:endParaRPr>
          </a:p>
          <a:p>
            <a:pPr algn="r" rtl="1" eaLnBrk="1" hangingPunct="1">
              <a:lnSpc>
                <a:spcPct val="80000"/>
              </a:lnSpc>
              <a:buFont typeface="Arial" pitchFamily="34" charset="0"/>
              <a:buNone/>
            </a:pP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ج</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أعرض على </a:t>
            </a:r>
            <a:r>
              <a:rPr lang="ar-EG" sz="2400" smtClean="0">
                <a:latin typeface="Simplified Arabic" pitchFamily="18" charset="-78"/>
                <a:cs typeface="Simplified Arabic" pitchFamily="18" charset="-78"/>
              </a:rPr>
              <a:t>الطالب </a:t>
            </a:r>
            <a:r>
              <a:rPr lang="ar-SA" sz="2400" smtClean="0">
                <a:latin typeface="Simplified Arabic" pitchFamily="18" charset="-78"/>
                <a:cs typeface="Simplified Arabic" pitchFamily="18" charset="-78"/>
              </a:rPr>
              <a:t>عينة من المعززات المحتملة </a:t>
            </a:r>
          </a:p>
          <a:p>
            <a:pPr algn="r" rtl="1" eaLnBrk="1" hangingPunct="1">
              <a:lnSpc>
                <a:spcPct val="80000"/>
              </a:lnSpc>
              <a:buFont typeface="Arial" pitchFamily="34" charset="0"/>
              <a:buNone/>
            </a:pP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د</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 قابل </a:t>
            </a:r>
            <a:r>
              <a:rPr lang="ar-EG" sz="2400" smtClean="0">
                <a:latin typeface="Simplified Arabic" pitchFamily="18" charset="-78"/>
                <a:cs typeface="Simplified Arabic" pitchFamily="18" charset="-78"/>
              </a:rPr>
              <a:t>الطالب</a:t>
            </a:r>
            <a:endParaRPr lang="en-US" sz="2400" smtClean="0">
              <a:latin typeface="Simplified Arabic" pitchFamily="18" charset="-78"/>
              <a:cs typeface="Simplified Arabic" pitchFamily="18" charset="-78"/>
            </a:endParaRPr>
          </a:p>
          <a:p>
            <a:pPr algn="r" rtl="1" eaLnBrk="1" hangingPunct="1">
              <a:lnSpc>
                <a:spcPct val="80000"/>
              </a:lnSpc>
            </a:pPr>
            <a:endParaRPr lang="en-US" sz="2800" b="1"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body" idx="1"/>
          </p:nvPr>
        </p:nvSpPr>
        <p:spPr>
          <a:xfrm>
            <a:off x="228600" y="304800"/>
            <a:ext cx="8686800" cy="6096000"/>
          </a:xfrm>
        </p:spPr>
        <p:txBody>
          <a:bodyPr/>
          <a:lstStyle/>
          <a:p>
            <a:pPr algn="r" rtl="1" eaLnBrk="1" hangingPunct="1">
              <a:buFont typeface="Arial" pitchFamily="34" charset="0"/>
              <a:buNone/>
            </a:pPr>
            <a:r>
              <a:rPr lang="ar-EG" sz="2800" smtClean="0">
                <a:latin typeface="Simplified Arabic" pitchFamily="18" charset="-78"/>
                <a:cs typeface="Simplified Arabic" pitchFamily="18" charset="-78"/>
              </a:rPr>
              <a:t>     </a:t>
            </a:r>
            <a:r>
              <a:rPr lang="ar-EG" sz="2800" u="sng" smtClean="0">
                <a:latin typeface="Simplified Arabic" pitchFamily="18" charset="-78"/>
                <a:cs typeface="Simplified Arabic" pitchFamily="18" charset="-78"/>
              </a:rPr>
              <a:t>العوامل التي تؤدي إلى فعالية التعزيز :</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1- </a:t>
            </a:r>
            <a:r>
              <a:rPr lang="ar-SA" sz="2400" smtClean="0">
                <a:latin typeface="Simplified Arabic" pitchFamily="18" charset="-78"/>
                <a:cs typeface="Simplified Arabic" pitchFamily="18" charset="-78"/>
              </a:rPr>
              <a:t>فورية التعزيز</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تقديمه مباشرة بعد حدوث السلوك </a:t>
            </a:r>
            <a:r>
              <a:rPr lang="ar-EG" sz="2400" smtClean="0">
                <a:latin typeface="Simplified Arabic" pitchFamily="18" charset="-78"/>
                <a:cs typeface="Simplified Arabic" pitchFamily="18" charset="-78"/>
              </a:rPr>
              <a:t>)</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2- </a:t>
            </a:r>
            <a:r>
              <a:rPr lang="ar-SA" sz="2400" smtClean="0">
                <a:latin typeface="Simplified Arabic" pitchFamily="18" charset="-78"/>
                <a:cs typeface="Simplified Arabic" pitchFamily="18" charset="-78"/>
              </a:rPr>
              <a:t>ثبات التعزيز</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يجب أن يكون التعزيز على نحو منظم وفق قوانين معينة </a:t>
            </a:r>
            <a:r>
              <a:rPr lang="ar-EG" sz="2400" smtClean="0">
                <a:latin typeface="Simplified Arabic" pitchFamily="18" charset="-78"/>
                <a:cs typeface="Simplified Arabic" pitchFamily="18" charset="-78"/>
              </a:rPr>
              <a:t>)</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3- كمية </a:t>
            </a:r>
            <a:r>
              <a:rPr lang="ar-SA" sz="2400" smtClean="0">
                <a:latin typeface="Simplified Arabic" pitchFamily="18" charset="-78"/>
                <a:cs typeface="Simplified Arabic" pitchFamily="18" charset="-78"/>
              </a:rPr>
              <a:t>التعزيز</a:t>
            </a:r>
            <a:r>
              <a:rPr lang="ar-EG" sz="2400" smtClean="0">
                <a:latin typeface="Simplified Arabic" pitchFamily="18" charset="-78"/>
                <a:cs typeface="Simplified Arabic" pitchFamily="18" charset="-78"/>
              </a:rPr>
              <a:t> ( </a:t>
            </a:r>
            <a:r>
              <a:rPr lang="ar-SA" sz="2400" smtClean="0">
                <a:latin typeface="Simplified Arabic" pitchFamily="18" charset="-78"/>
                <a:cs typeface="Simplified Arabic" pitchFamily="18" charset="-78"/>
              </a:rPr>
              <a:t>يجب تحديد كمية التعزيز التي ستعطى للفرد </a:t>
            </a:r>
            <a:r>
              <a:rPr lang="ar-EG" sz="2400" smtClean="0">
                <a:latin typeface="Simplified Arabic" pitchFamily="18" charset="-78"/>
                <a:cs typeface="Simplified Arabic" pitchFamily="18" charset="-78"/>
              </a:rPr>
              <a:t>)</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4- </a:t>
            </a:r>
            <a:r>
              <a:rPr lang="ar-SA" sz="2400" smtClean="0">
                <a:latin typeface="Simplified Arabic" pitchFamily="18" charset="-78"/>
                <a:cs typeface="Simplified Arabic" pitchFamily="18" charset="-78"/>
              </a:rPr>
              <a:t>مستوى الحرمان – الإشباع</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فمعظم المعززات تكون أكثر فعالية عندما يكون مستوى حرمان الفرد منها كبيراً نسبياً</a:t>
            </a:r>
            <a:r>
              <a:rPr lang="ar-EG" sz="2400" smtClean="0">
                <a:latin typeface="Simplified Arabic" pitchFamily="18" charset="-78"/>
                <a:cs typeface="Simplified Arabic" pitchFamily="18" charset="-78"/>
              </a:rPr>
              <a:t>)</a:t>
            </a:r>
            <a:r>
              <a:rPr lang="ar-SA" sz="2400" smtClean="0">
                <a:latin typeface="Simplified Arabic" pitchFamily="18" charset="-78"/>
                <a:cs typeface="Simplified Arabic" pitchFamily="18" charset="-78"/>
              </a:rPr>
              <a:t/>
            </a:r>
            <a:br>
              <a:rPr lang="ar-SA" sz="2400" smtClean="0">
                <a:latin typeface="Simplified Arabic" pitchFamily="18" charset="-78"/>
                <a:cs typeface="Simplified Arabic" pitchFamily="18" charset="-78"/>
              </a:rPr>
            </a:br>
            <a:r>
              <a:rPr lang="ar-EG" sz="2400" smtClean="0">
                <a:latin typeface="Simplified Arabic" pitchFamily="18" charset="-78"/>
                <a:cs typeface="Simplified Arabic" pitchFamily="18" charset="-78"/>
              </a:rPr>
              <a:t> 5- </a:t>
            </a:r>
            <a:r>
              <a:rPr lang="ar-SA" sz="2400" smtClean="0">
                <a:latin typeface="Simplified Arabic" pitchFamily="18" charset="-78"/>
                <a:cs typeface="Simplified Arabic" pitchFamily="18" charset="-78"/>
              </a:rPr>
              <a:t>درجة صعوبة السلوك</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كلما ازدادت درجة تعقيد السلوك، أصبحت الحاجة إلى كمية كبيرة من التعزيز أكثر</a:t>
            </a:r>
            <a:endParaRPr lang="ar-EG" sz="2400" smtClean="0">
              <a:latin typeface="Simplified Arabic" pitchFamily="18" charset="-78"/>
              <a:cs typeface="Simplified Arabic" pitchFamily="18" charset="-78"/>
            </a:endParaRP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6- </a:t>
            </a:r>
            <a:r>
              <a:rPr lang="ar-SA" sz="2400" smtClean="0">
                <a:latin typeface="Simplified Arabic" pitchFamily="18" charset="-78"/>
                <a:cs typeface="Simplified Arabic" pitchFamily="18" charset="-78"/>
              </a:rPr>
              <a:t>التنويع</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إن استخدام أنواع مختلفة من المعزز أكثر فعالية من استخدام نوع واحد </a:t>
            </a:r>
            <a:br>
              <a:rPr lang="ar-SA" sz="2400" smtClean="0">
                <a:latin typeface="Simplified Arabic" pitchFamily="18" charset="-78"/>
                <a:cs typeface="Simplified Arabic" pitchFamily="18" charset="-78"/>
              </a:rPr>
            </a:br>
            <a:r>
              <a:rPr lang="ar-EG" sz="2400" smtClean="0">
                <a:latin typeface="Simplified Arabic" pitchFamily="18" charset="-78"/>
                <a:cs typeface="Simplified Arabic" pitchFamily="18" charset="-78"/>
              </a:rPr>
              <a:t>7</a:t>
            </a:r>
            <a:r>
              <a:rPr lang="ar-SA" sz="2400" smtClean="0">
                <a:latin typeface="Simplified Arabic" pitchFamily="18" charset="-78"/>
                <a:cs typeface="Simplified Arabic" pitchFamily="18" charset="-78"/>
              </a:rPr>
              <a:t>- الجدّة</a:t>
            </a:r>
            <a:r>
              <a:rPr lang="ar-EG" sz="2800" smtClean="0">
                <a:latin typeface="Simplified Arabic" pitchFamily="18" charset="-78"/>
                <a:cs typeface="Simplified Arabic" pitchFamily="18" charset="-78"/>
              </a:rPr>
              <a:t> (</a:t>
            </a:r>
            <a:r>
              <a:rPr lang="ar-SA" sz="2800" smtClean="0">
                <a:latin typeface="Simplified Arabic" pitchFamily="18" charset="-78"/>
                <a:cs typeface="Simplified Arabic" pitchFamily="18" charset="-78"/>
              </a:rPr>
              <a:t>عندما يكون المعزز شيئاً جديداً فانه يكسبه خاصية</a:t>
            </a:r>
            <a:r>
              <a:rPr lang="ar-EG" sz="2800" smtClean="0">
                <a:latin typeface="Simplified Arabic" pitchFamily="18" charset="-78"/>
                <a:cs typeface="Simplified Arabic" pitchFamily="18" charset="-78"/>
              </a:rPr>
              <a:t> )</a:t>
            </a:r>
          </a:p>
          <a:p>
            <a:pPr algn="r" rtl="1" eaLnBrk="1" hangingPunct="1">
              <a:buFont typeface="Arial" pitchFamily="34" charset="0"/>
              <a:buNone/>
            </a:pPr>
            <a:r>
              <a:rPr lang="ar-EG" sz="2800" smtClean="0">
                <a:latin typeface="Simplified Arabic" pitchFamily="18" charset="-78"/>
                <a:cs typeface="Simplified Arabic" pitchFamily="18" charset="-78"/>
              </a:rPr>
              <a:t>  </a:t>
            </a:r>
          </a:p>
          <a:p>
            <a:pPr algn="r" rtl="1" eaLnBrk="1" hangingPunct="1">
              <a:buFont typeface="Arial" pitchFamily="34" charset="0"/>
              <a:buNone/>
            </a:pPr>
            <a:r>
              <a:rPr lang="ar-SA" sz="2800" smtClean="0">
                <a:latin typeface="Simplified Arabic" pitchFamily="18" charset="-78"/>
                <a:cs typeface="Simplified Arabic" pitchFamily="18" charset="-78"/>
              </a:rPr>
              <a:t/>
            </a:r>
            <a:br>
              <a:rPr lang="ar-SA" sz="2800" smtClean="0">
                <a:latin typeface="Simplified Arabic" pitchFamily="18" charset="-78"/>
                <a:cs typeface="Simplified Arabic" pitchFamily="18" charset="-78"/>
              </a:rPr>
            </a:br>
            <a:r>
              <a:rPr lang="ar-SA" sz="2800" smtClean="0">
                <a:latin typeface="Simplified Arabic" pitchFamily="18" charset="-78"/>
                <a:cs typeface="Simplified Arabic" pitchFamily="18" charset="-78"/>
              </a:rPr>
              <a:t/>
            </a:r>
            <a:br>
              <a:rPr lang="ar-SA" sz="2800" smtClean="0">
                <a:latin typeface="Simplified Arabic" pitchFamily="18" charset="-78"/>
                <a:cs typeface="Simplified Arabic" pitchFamily="18" charset="-78"/>
              </a:rPr>
            </a:br>
            <a:r>
              <a:rPr lang="ar-SA" sz="2800" smtClean="0">
                <a:latin typeface="Simplified Arabic" pitchFamily="18" charset="-78"/>
                <a:cs typeface="Simplified Arabic" pitchFamily="18" charset="-78"/>
              </a:rPr>
              <a:t/>
            </a:r>
            <a:br>
              <a:rPr lang="ar-SA" sz="2800" smtClean="0">
                <a:latin typeface="Simplified Arabic" pitchFamily="18" charset="-78"/>
                <a:cs typeface="Simplified Arabic" pitchFamily="18" charset="-78"/>
              </a:rPr>
            </a:br>
            <a:r>
              <a:rPr lang="ar-SA" sz="28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
            </a:r>
            <a:br>
              <a:rPr lang="ar-SA" sz="2400" smtClean="0">
                <a:latin typeface="Simplified Arabic" pitchFamily="18" charset="-78"/>
                <a:cs typeface="Simplified Arabic" pitchFamily="18" charset="-78"/>
              </a:rPr>
            </a:br>
            <a:r>
              <a:rPr lang="ar-EG" sz="2400" smtClean="0">
                <a:latin typeface="Simplified Arabic" pitchFamily="18" charset="-78"/>
                <a:cs typeface="Simplified Arabic" pitchFamily="18" charset="-78"/>
              </a:rPr>
              <a:t> </a:t>
            </a:r>
            <a:endParaRPr lang="en-US"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76200"/>
            <a:ext cx="8229600" cy="1143000"/>
          </a:xfrm>
        </p:spPr>
        <p:txBody>
          <a:bodyPr/>
          <a:lstStyle/>
          <a:p>
            <a:pPr eaLnBrk="1" hangingPunct="1">
              <a:defRPr/>
            </a:pPr>
            <a:r>
              <a:rPr lang="ar-QA" sz="2800" b="1" dirty="0" smtClean="0">
                <a:latin typeface="Simplified Arabic" pitchFamily="18" charset="-78"/>
                <a:ea typeface="+mn-ea"/>
                <a:cs typeface="Simplified Arabic" pitchFamily="18" charset="-78"/>
              </a:rPr>
              <a:t>التنظيم الذاتي </a:t>
            </a:r>
            <a:endParaRPr lang="en-US" sz="2800" b="1" dirty="0" smtClean="0">
              <a:latin typeface="Simplified Arabic" pitchFamily="18" charset="-78"/>
              <a:ea typeface="+mn-ea"/>
              <a:cs typeface="Simplified Arabic" pitchFamily="18" charset="-78"/>
            </a:endParaRPr>
          </a:p>
        </p:txBody>
      </p:sp>
      <p:sp>
        <p:nvSpPr>
          <p:cNvPr id="59395" name="Rectangle 3"/>
          <p:cNvSpPr>
            <a:spLocks noGrp="1" noChangeArrowheads="1"/>
          </p:cNvSpPr>
          <p:nvPr>
            <p:ph type="body" idx="1"/>
          </p:nvPr>
        </p:nvSpPr>
        <p:spPr>
          <a:xfrm>
            <a:off x="228600" y="990600"/>
            <a:ext cx="8686800" cy="5360988"/>
          </a:xfrm>
        </p:spPr>
        <p:txBody>
          <a:bodyPr/>
          <a:lstStyle/>
          <a:p>
            <a:pPr algn="r" rtl="1" eaLnBrk="1" hangingPunct="1"/>
            <a:r>
              <a:rPr lang="ar-QA" sz="2400" smtClean="0">
                <a:latin typeface="Simplified Arabic" pitchFamily="18" charset="-78"/>
                <a:cs typeface="Simplified Arabic" pitchFamily="18" charset="-78"/>
              </a:rPr>
              <a:t>ويتضمن ذلك تدريب الطفل الفوضوي على تحليل السلوك وتعديله ذاتيا .   </a:t>
            </a:r>
          </a:p>
          <a:p>
            <a:pPr algn="r" rtl="1" eaLnBrk="1" hangingPunct="1"/>
            <a:r>
              <a:rPr lang="ar-QA" sz="2400" smtClean="0">
                <a:latin typeface="Simplified Arabic" pitchFamily="18" charset="-78"/>
                <a:cs typeface="Simplified Arabic" pitchFamily="18" charset="-78"/>
              </a:rPr>
              <a:t>وتتمثل الخطوة الأولى في برنامج التنظيم الذاتي على المتابعة الذاتية </a:t>
            </a:r>
          </a:p>
          <a:p>
            <a:pPr algn="r" rtl="1" eaLnBrk="1" hangingPunct="1"/>
            <a:r>
              <a:rPr lang="ar-QA" sz="2400" smtClean="0">
                <a:latin typeface="Simplified Arabic" pitchFamily="18" charset="-78"/>
                <a:cs typeface="Simplified Arabic" pitchFamily="18" charset="-78"/>
              </a:rPr>
              <a:t>حيث أ</a:t>
            </a:r>
            <a:r>
              <a:rPr lang="ar-EG" sz="2400" smtClean="0">
                <a:latin typeface="Simplified Arabic" pitchFamily="18" charset="-78"/>
                <a:cs typeface="Simplified Arabic" pitchFamily="18" charset="-78"/>
              </a:rPr>
              <a:t>ن</a:t>
            </a:r>
            <a:r>
              <a:rPr lang="ar-QA" sz="2400" smtClean="0">
                <a:latin typeface="Simplified Arabic" pitchFamily="18" charset="-78"/>
                <a:cs typeface="Simplified Arabic" pitchFamily="18" charset="-78"/>
              </a:rPr>
              <a:t> ملاحظة الإنسان لسلوكه تلعب دورا علاجيا </a:t>
            </a:r>
            <a:endParaRPr lang="ar-EG" sz="2400" smtClean="0">
              <a:latin typeface="Simplified Arabic" pitchFamily="18" charset="-78"/>
              <a:cs typeface="Simplified Arabic" pitchFamily="18" charset="-78"/>
            </a:endParaRPr>
          </a:p>
          <a:p>
            <a:pPr algn="r" rtl="1" eaLnBrk="1" hangingPunct="1"/>
            <a:r>
              <a:rPr lang="ar-SA" sz="2400" smtClean="0">
                <a:latin typeface="Simplified Arabic" pitchFamily="18" charset="-78"/>
                <a:cs typeface="Simplified Arabic" pitchFamily="18" charset="-78"/>
              </a:rPr>
              <a:t>الاستراتيجيات التي يعتمد عليها أسلوب ضبط الذات:</a:t>
            </a:r>
            <a:br>
              <a:rPr lang="ar-SA" sz="2400" smtClean="0">
                <a:latin typeface="Simplified Arabic" pitchFamily="18" charset="-78"/>
                <a:cs typeface="Simplified Arabic" pitchFamily="18" charset="-78"/>
              </a:rPr>
            </a:br>
            <a:r>
              <a:rPr lang="ar-SA" sz="2400" smtClean="0">
                <a:latin typeface="Simplified Arabic" pitchFamily="18" charset="-78"/>
                <a:cs typeface="Simplified Arabic" pitchFamily="18" charset="-78"/>
              </a:rPr>
              <a:t>1.مراقبة </a:t>
            </a:r>
            <a:r>
              <a:rPr lang="ar-EG" sz="2400" smtClean="0">
                <a:latin typeface="Simplified Arabic" pitchFamily="18" charset="-78"/>
                <a:cs typeface="Simplified Arabic" pitchFamily="18" charset="-78"/>
              </a:rPr>
              <a:t>الذات      2</a:t>
            </a:r>
            <a:r>
              <a:rPr lang="ar-SA" sz="2400" smtClean="0">
                <a:latin typeface="Simplified Arabic" pitchFamily="18" charset="-78"/>
                <a:cs typeface="Simplified Arabic" pitchFamily="18" charset="-78"/>
              </a:rPr>
              <a:t>.تقييم الذات</a:t>
            </a:r>
            <a:r>
              <a:rPr lang="ar-EG" sz="2400" smtClean="0">
                <a:latin typeface="Simplified Arabic" pitchFamily="18" charset="-78"/>
                <a:cs typeface="Simplified Arabic" pitchFamily="18" charset="-78"/>
              </a:rPr>
              <a:t>    </a:t>
            </a:r>
            <a:r>
              <a:rPr lang="ar-SA" sz="2400" smtClean="0">
                <a:latin typeface="Simplified Arabic" pitchFamily="18" charset="-78"/>
                <a:cs typeface="Simplified Arabic" pitchFamily="18" charset="-78"/>
              </a:rPr>
              <a:t>3.تعزيز الذات </a:t>
            </a:r>
            <a:endParaRPr lang="ar-EG" sz="2400" smtClean="0">
              <a:latin typeface="Simplified Arabic" pitchFamily="18" charset="-78"/>
              <a:cs typeface="Simplified Arabic" pitchFamily="18" charset="-78"/>
            </a:endParaRPr>
          </a:p>
          <a:p>
            <a:pPr algn="r" rtl="1" eaLnBrk="1" hangingPunct="1"/>
            <a:endParaRPr lang="ar-EG" sz="2400" smtClean="0">
              <a:latin typeface="Simplified Arabic" pitchFamily="18" charset="-78"/>
              <a:cs typeface="Simplified Arabic" pitchFamily="18" charset="-78"/>
            </a:endParaRPr>
          </a:p>
          <a:p>
            <a:pPr algn="ctr" rtl="1" eaLnBrk="1" hangingPunct="1">
              <a:buFont typeface="Arial" pitchFamily="34" charset="0"/>
              <a:buNone/>
            </a:pPr>
            <a:r>
              <a:rPr lang="ar-QA" sz="2800" smtClean="0">
                <a:latin typeface="Simplified Arabic" pitchFamily="18" charset="-78"/>
                <a:cs typeface="Simplified Arabic" pitchFamily="18" charset="-78"/>
              </a:rPr>
              <a:t> </a:t>
            </a:r>
            <a:r>
              <a:rPr lang="ar-EG" sz="2800" u="sng" smtClean="0">
                <a:latin typeface="Simplified Arabic" pitchFamily="18" charset="-78"/>
                <a:cs typeface="Simplified Arabic" pitchFamily="18" charset="-78"/>
              </a:rPr>
              <a:t>دراسة حالة  :</a:t>
            </a:r>
          </a:p>
          <a:p>
            <a:pPr algn="r" rtl="1" eaLnBrk="1" hangingPunct="1"/>
            <a:r>
              <a:rPr lang="ar-JO" sz="2400" smtClean="0">
                <a:latin typeface="Simplified Arabic" pitchFamily="18" charset="-78"/>
                <a:cs typeface="Simplified Arabic" pitchFamily="18" charset="-78"/>
              </a:rPr>
              <a:t>م</a:t>
            </a:r>
            <a:r>
              <a:rPr lang="ar-EG" sz="2400" smtClean="0">
                <a:latin typeface="Simplified Arabic" pitchFamily="18" charset="-78"/>
                <a:cs typeface="Simplified Arabic" pitchFamily="18" charset="-78"/>
              </a:rPr>
              <a:t>حمد</a:t>
            </a:r>
            <a:r>
              <a:rPr lang="ar-QA" sz="2400" smtClean="0">
                <a:latin typeface="Simplified Arabic" pitchFamily="18" charset="-78"/>
                <a:cs typeface="Simplified Arabic" pitchFamily="18" charset="-78"/>
              </a:rPr>
              <a:t> </a:t>
            </a:r>
            <a:r>
              <a:rPr lang="ar-JO" sz="2400" smtClean="0">
                <a:latin typeface="Simplified Arabic" pitchFamily="18" charset="-78"/>
                <a:cs typeface="Simplified Arabic" pitchFamily="18" charset="-78"/>
              </a:rPr>
              <a:t>طالب في </a:t>
            </a:r>
            <a:r>
              <a:rPr lang="ar-EG" sz="2400" smtClean="0">
                <a:latin typeface="Simplified Arabic" pitchFamily="18" charset="-78"/>
                <a:cs typeface="Simplified Arabic" pitchFamily="18" charset="-78"/>
              </a:rPr>
              <a:t>الصف </a:t>
            </a:r>
            <a:r>
              <a:rPr lang="ar-JO" sz="2400" smtClean="0">
                <a:latin typeface="Simplified Arabic" pitchFamily="18" charset="-78"/>
                <a:cs typeface="Simplified Arabic" pitchFamily="18" charset="-78"/>
              </a:rPr>
              <a:t>السابع </a:t>
            </a:r>
            <a:r>
              <a:rPr lang="ar-QA" sz="2400" smtClean="0">
                <a:latin typeface="Simplified Arabic" pitchFamily="18" charset="-78"/>
                <a:cs typeface="Simplified Arabic" pitchFamily="18" charset="-78"/>
              </a:rPr>
              <a:t>لديه سلوك فوضوي متمثل في ( </a:t>
            </a:r>
            <a:r>
              <a:rPr lang="ar-EG" sz="2400" smtClean="0">
                <a:latin typeface="Simplified Arabic" pitchFamily="18" charset="-78"/>
                <a:cs typeface="Simplified Arabic" pitchFamily="18" charset="-78"/>
              </a:rPr>
              <a:t>التحدث داخل </a:t>
            </a:r>
            <a:r>
              <a:rPr lang="ar-JO" sz="2400" smtClean="0">
                <a:latin typeface="Simplified Arabic" pitchFamily="18" charset="-78"/>
                <a:cs typeface="Simplified Arabic" pitchFamily="18" charset="-78"/>
              </a:rPr>
              <a:t>الصف </a:t>
            </a:r>
            <a:r>
              <a:rPr lang="ar-EG" sz="2400" smtClean="0">
                <a:latin typeface="Simplified Arabic" pitchFamily="18" charset="-78"/>
                <a:cs typeface="Simplified Arabic" pitchFamily="18" charset="-78"/>
              </a:rPr>
              <a:t>بدون إذن </a:t>
            </a:r>
            <a:r>
              <a:rPr lang="ar-QA" sz="2400" smtClean="0">
                <a:latin typeface="Simplified Arabic" pitchFamily="18" charset="-78"/>
                <a:cs typeface="Simplified Arabic" pitchFamily="18" charset="-78"/>
              </a:rPr>
              <a:t>) </a:t>
            </a:r>
            <a:r>
              <a:rPr lang="ar-EG" sz="2400" smtClean="0">
                <a:latin typeface="Simplified Arabic" pitchFamily="18" charset="-78"/>
                <a:cs typeface="Simplified Arabic" pitchFamily="18" charset="-78"/>
              </a:rPr>
              <a:t>ماذا تفعل معه ؟ </a:t>
            </a:r>
            <a:endParaRPr lang="en-US"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1"/>
          </p:nvPr>
        </p:nvSpPr>
        <p:spPr>
          <a:xfrm>
            <a:off x="152400" y="762000"/>
            <a:ext cx="8763000" cy="4419600"/>
          </a:xfrm>
        </p:spPr>
        <p:txBody>
          <a:bodyPr/>
          <a:lstStyle/>
          <a:p>
            <a:pPr algn="ctr" rtl="1" eaLnBrk="1" hangingPunct="1">
              <a:buFont typeface="Arial" pitchFamily="34" charset="0"/>
              <a:buNone/>
            </a:pPr>
            <a:r>
              <a:rPr lang="ar-QA" sz="2800" b="1" smtClean="0">
                <a:latin typeface="Simplified Arabic" pitchFamily="18" charset="-78"/>
                <a:cs typeface="Simplified Arabic" pitchFamily="18" charset="-78"/>
              </a:rPr>
              <a:t>العلاج</a:t>
            </a:r>
            <a:r>
              <a:rPr lang="ar-EG" b="1" smtClean="0">
                <a:latin typeface="Simplified Arabic" pitchFamily="18" charset="-78"/>
                <a:cs typeface="Simplified Arabic" pitchFamily="18" charset="-78"/>
              </a:rPr>
              <a:t>  </a:t>
            </a:r>
          </a:p>
          <a:p>
            <a:pPr algn="ctr" rtl="1" eaLnBrk="1" hangingPunct="1">
              <a:buFont typeface="Arial" pitchFamily="34" charset="0"/>
              <a:buNone/>
            </a:pPr>
            <a:r>
              <a:rPr lang="ar-QA" smtClean="0">
                <a:latin typeface="Simplified Arabic" pitchFamily="18" charset="-78"/>
                <a:cs typeface="Simplified Arabic" pitchFamily="18" charset="-78"/>
              </a:rPr>
              <a:t>  </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1- </a:t>
            </a:r>
            <a:r>
              <a:rPr lang="ar-QA" sz="2400" smtClean="0">
                <a:latin typeface="Simplified Arabic" pitchFamily="18" charset="-78"/>
                <a:cs typeface="Simplified Arabic" pitchFamily="18" charset="-78"/>
              </a:rPr>
              <a:t>يتم تدريب الطفل على تسجيل عدد المرات التي يتحدث فيها في </a:t>
            </a:r>
            <a:r>
              <a:rPr lang="ar-EG" sz="2400" smtClean="0">
                <a:latin typeface="Simplified Arabic" pitchFamily="18" charset="-78"/>
                <a:cs typeface="Simplified Arabic" pitchFamily="18" charset="-78"/>
              </a:rPr>
              <a:t>الفصل</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a:t>
            </a:r>
            <a:r>
              <a:rPr lang="ar-QA" sz="2400" smtClean="0">
                <a:latin typeface="Simplified Arabic" pitchFamily="18" charset="-78"/>
                <a:cs typeface="Simplified Arabic" pitchFamily="18" charset="-78"/>
              </a:rPr>
              <a:t>دون استئذان . </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2- </a:t>
            </a:r>
            <a:r>
              <a:rPr lang="ar-QA" sz="2400" smtClean="0">
                <a:latin typeface="Simplified Arabic" pitchFamily="18" charset="-78"/>
                <a:cs typeface="Simplified Arabic" pitchFamily="18" charset="-78"/>
              </a:rPr>
              <a:t>وقد يكون التسجيل له أثر طويل المدى أو قصير المدى . </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3- </a:t>
            </a:r>
            <a:r>
              <a:rPr lang="ar-QA" sz="2400" smtClean="0">
                <a:latin typeface="Simplified Arabic" pitchFamily="18" charset="-78"/>
                <a:cs typeface="Simplified Arabic" pitchFamily="18" charset="-78"/>
              </a:rPr>
              <a:t>هذا ال</a:t>
            </a:r>
            <a:r>
              <a:rPr lang="ar-EG" sz="2400" smtClean="0">
                <a:latin typeface="Simplified Arabic" pitchFamily="18" charset="-78"/>
                <a:cs typeface="Simplified Arabic" pitchFamily="18" charset="-78"/>
              </a:rPr>
              <a:t>إ</a:t>
            </a:r>
            <a:r>
              <a:rPr lang="ar-QA" sz="2400" smtClean="0">
                <a:latin typeface="Simplified Arabic" pitchFamily="18" charset="-78"/>
                <a:cs typeface="Simplified Arabic" pitchFamily="18" charset="-78"/>
              </a:rPr>
              <a:t>جراء يساعد على انخفاض معدل التحدث غير المناسب .</a:t>
            </a:r>
          </a:p>
          <a:p>
            <a:pPr algn="r" rtl="1" eaLnBrk="1" hangingPunct="1">
              <a:lnSpc>
                <a:spcPct val="150000"/>
              </a:lnSpc>
              <a:buFont typeface="Arial" pitchFamily="34" charset="0"/>
              <a:buNone/>
            </a:pPr>
            <a:r>
              <a:rPr lang="ar-EG" sz="2400" smtClean="0">
                <a:latin typeface="Simplified Arabic" pitchFamily="18" charset="-78"/>
                <a:cs typeface="Simplified Arabic" pitchFamily="18" charset="-78"/>
              </a:rPr>
              <a:t> </a:t>
            </a:r>
            <a:r>
              <a:rPr lang="ar-QA" sz="2400" smtClean="0">
                <a:latin typeface="Simplified Arabic" pitchFamily="18" charset="-78"/>
                <a:cs typeface="Simplified Arabic" pitchFamily="18" charset="-78"/>
              </a:rPr>
              <a:t> </a:t>
            </a:r>
            <a:endParaRPr lang="en-US"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4"/>
          <p:cNvSpPr txBox="1">
            <a:spLocks noChangeArrowheads="1"/>
          </p:cNvSpPr>
          <p:nvPr/>
        </p:nvSpPr>
        <p:spPr bwMode="auto">
          <a:xfrm>
            <a:off x="914400" y="2743200"/>
            <a:ext cx="784860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r>
              <a:rPr lang="ar-JO" sz="2800" b="1">
                <a:ea typeface="Times New Roman (Arabic)"/>
                <a:cs typeface="Times New Roman (Arabic)"/>
              </a:rPr>
              <a:t>	</a:t>
            </a:r>
            <a:r>
              <a:rPr lang="ar-SA" sz="3200">
                <a:ea typeface="Times New Roman (Arabic)"/>
                <a:cs typeface="Times New Roman (Arabic)"/>
              </a:rPr>
              <a:t>هو أي </a:t>
            </a:r>
            <a:r>
              <a:rPr lang="ar-JO" sz="3200">
                <a:ea typeface="Times New Roman (Arabic)"/>
                <a:cs typeface="Times New Roman (Arabic)"/>
              </a:rPr>
              <a:t>إ</a:t>
            </a:r>
            <a:r>
              <a:rPr lang="ar-SA" sz="3200">
                <a:ea typeface="Times New Roman (Arabic)"/>
                <a:cs typeface="Times New Roman (Arabic)"/>
              </a:rPr>
              <a:t>جراء يؤدي </a:t>
            </a:r>
            <a:r>
              <a:rPr lang="ar-JO" sz="3200">
                <a:ea typeface="Times New Roman (Arabic)"/>
                <a:cs typeface="Times New Roman (Arabic)"/>
              </a:rPr>
              <a:t>إ</a:t>
            </a:r>
            <a:r>
              <a:rPr lang="ar-SA" sz="3200">
                <a:ea typeface="Times New Roman (Arabic)"/>
                <a:cs typeface="Times New Roman (Arabic)"/>
              </a:rPr>
              <a:t>لى تقليل احتمال حدوث السلوك في المستقبل في المواقف المماثلة .</a:t>
            </a:r>
          </a:p>
          <a:p>
            <a:pPr algn="ctr" rtl="1" eaLnBrk="1" hangingPunct="1">
              <a:spcBef>
                <a:spcPct val="50000"/>
              </a:spcBef>
            </a:pPr>
            <a:endParaRPr lang="en-US" sz="3200">
              <a:solidFill>
                <a:srgbClr val="990099"/>
              </a:solidFill>
              <a:latin typeface="Times New Roman" pitchFamily="18" charset="0"/>
              <a:ea typeface="Times New Roman (Arabic)"/>
              <a:cs typeface="Times New Roman (Arabic)"/>
            </a:endParaRPr>
          </a:p>
        </p:txBody>
      </p:sp>
      <p:sp>
        <p:nvSpPr>
          <p:cNvPr id="2" name="TextBox 1"/>
          <p:cNvSpPr txBox="1"/>
          <p:nvPr/>
        </p:nvSpPr>
        <p:spPr>
          <a:xfrm>
            <a:off x="2362200" y="1676400"/>
            <a:ext cx="3505200" cy="646331"/>
          </a:xfrm>
          <a:prstGeom prst="rect">
            <a:avLst/>
          </a:prstGeom>
          <a:noFill/>
        </p:spPr>
        <p:txBody>
          <a:bodyPr wrap="square" rtlCol="0">
            <a:spAutoFit/>
          </a:bodyPr>
          <a:lstStyle/>
          <a:p>
            <a:pPr algn="ctr"/>
            <a:r>
              <a:rPr lang="ar-JO" sz="3600" b="1" dirty="0" smtClean="0"/>
              <a:t>العقاب</a:t>
            </a:r>
            <a:endParaRPr lang="en-US" sz="3600" b="1" dirty="0"/>
          </a:p>
        </p:txBody>
      </p:sp>
      <p:sp>
        <p:nvSpPr>
          <p:cNvPr id="5" name="Rectangle 2"/>
          <p:cNvSpPr txBox="1">
            <a:spLocks noChangeArrowheads="1"/>
          </p:cNvSpPr>
          <p:nvPr/>
        </p:nvSpPr>
        <p:spPr bwMode="auto">
          <a:xfrm>
            <a:off x="762000" y="668337"/>
            <a:ext cx="7543800" cy="703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hangingPunct="1">
              <a:spcBef>
                <a:spcPct val="20000"/>
              </a:spcBef>
            </a:pPr>
            <a:r>
              <a:rPr lang="ar-EG" sz="3200" b="1" dirty="0">
                <a:latin typeface="Simplified Arabic" pitchFamily="18" charset="-78"/>
                <a:cs typeface="Simplified Arabic" pitchFamily="18" charset="-78"/>
              </a:rPr>
              <a:t>  </a:t>
            </a:r>
            <a:r>
              <a:rPr lang="ar-JO" sz="3200" b="1" dirty="0">
                <a:latin typeface="Simplified Arabic" pitchFamily="18" charset="-78"/>
                <a:cs typeface="Simplified Arabic" pitchFamily="18" charset="-78"/>
              </a:rPr>
              <a:t>الجلسة </a:t>
            </a:r>
            <a:r>
              <a:rPr lang="ar-JO" sz="3200" b="1" dirty="0" smtClean="0">
                <a:latin typeface="Simplified Arabic" pitchFamily="18" charset="-78"/>
                <a:cs typeface="Simplified Arabic" pitchFamily="18" charset="-78"/>
              </a:rPr>
              <a:t>الثانية             نشاط </a:t>
            </a:r>
            <a:r>
              <a:rPr lang="ar-JO" sz="3200" b="1" dirty="0">
                <a:latin typeface="Simplified Arabic" pitchFamily="18" charset="-78"/>
                <a:cs typeface="Simplified Arabic" pitchFamily="18" charset="-78"/>
              </a:rPr>
              <a:t>رقم </a:t>
            </a:r>
            <a:r>
              <a:rPr lang="ar-JO" sz="3200" b="1" dirty="0" smtClean="0">
                <a:latin typeface="Simplified Arabic" pitchFamily="18" charset="-78"/>
                <a:cs typeface="Simplified Arabic" pitchFamily="18" charset="-78"/>
              </a:rPr>
              <a:t>(5)</a:t>
            </a:r>
            <a:endParaRPr lang="ar-JO" sz="3200" b="1" dirty="0">
              <a:latin typeface="Simplified Arabic" pitchFamily="18" charset="-78"/>
              <a:cs typeface="Simplified Arabic" pitchFamily="18" charset="-78"/>
            </a:endParaRPr>
          </a:p>
          <a:p>
            <a:pPr algn="ctr" eaLnBrk="1" hangingPunct="1">
              <a:spcBef>
                <a:spcPct val="20000"/>
              </a:spcBef>
            </a:pPr>
            <a:r>
              <a:rPr lang="ar-EG" sz="3200" b="1" dirty="0">
                <a:latin typeface="Simplified Arabic" pitchFamily="18" charset="-78"/>
                <a:cs typeface="Simplified Arabic" pitchFamily="18" charset="-78"/>
              </a:rPr>
              <a:t> </a:t>
            </a:r>
            <a:endParaRPr lang="en-US" sz="3200" b="1" dirty="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ar-JO" b="1" smtClean="0"/>
              <a:t>جوانب النمو</a:t>
            </a:r>
            <a:endParaRPr lang="en-US" b="1" smtClean="0"/>
          </a:p>
        </p:txBody>
      </p:sp>
      <p:sp>
        <p:nvSpPr>
          <p:cNvPr id="7171" name="Rectangle 3"/>
          <p:cNvSpPr>
            <a:spLocks noGrp="1" noChangeArrowheads="1"/>
          </p:cNvSpPr>
          <p:nvPr>
            <p:ph idx="1"/>
          </p:nvPr>
        </p:nvSpPr>
        <p:spPr>
          <a:xfrm>
            <a:off x="395288" y="765175"/>
            <a:ext cx="8215312" cy="4949825"/>
          </a:xfrm>
        </p:spPr>
        <p:txBody>
          <a:bodyPr/>
          <a:lstStyle/>
          <a:p>
            <a:pPr eaLnBrk="1" hangingPunct="1"/>
            <a:endParaRPr lang="ar-JO" sz="4000" b="1" smtClean="0"/>
          </a:p>
          <a:p>
            <a:pPr algn="r" rtl="1" eaLnBrk="1" hangingPunct="1">
              <a:buFont typeface="Wingdings" pitchFamily="2" charset="2"/>
              <a:buNone/>
            </a:pPr>
            <a:r>
              <a:rPr lang="ar-JO" sz="4000" smtClean="0"/>
              <a:t> </a:t>
            </a:r>
            <a:r>
              <a:rPr lang="ar-JO" sz="2400" smtClean="0"/>
              <a:t>-</a:t>
            </a:r>
            <a:r>
              <a:rPr lang="ar-JO" sz="4000" smtClean="0"/>
              <a:t> </a:t>
            </a:r>
            <a:r>
              <a:rPr lang="ar-JO" sz="2400" smtClean="0"/>
              <a:t>إن عملية النمو هي عملية متصلة متكاملة تظهر من خلالها تغيرات لدى الإنسان في أربعة جوانب هي :-</a:t>
            </a:r>
            <a:endParaRPr lang="ar-JO" sz="2400" u="sng" smtClean="0"/>
          </a:p>
          <a:p>
            <a:pPr algn="r" rtl="1" eaLnBrk="1" hangingPunct="1">
              <a:buFont typeface="Wingdings" pitchFamily="2" charset="2"/>
              <a:buNone/>
            </a:pPr>
            <a:r>
              <a:rPr lang="ar-JO" sz="2400" smtClean="0"/>
              <a:t>        النمو الجسمي والحركي .</a:t>
            </a:r>
          </a:p>
          <a:p>
            <a:pPr algn="r" rtl="1" eaLnBrk="1" hangingPunct="1">
              <a:buFont typeface="Wingdings" pitchFamily="2" charset="2"/>
              <a:buNone/>
            </a:pPr>
            <a:r>
              <a:rPr lang="ar-JO" sz="2400" smtClean="0"/>
              <a:t>        النمو المعرفي والعقلي .</a:t>
            </a:r>
          </a:p>
          <a:p>
            <a:pPr algn="r" rtl="1" eaLnBrk="1" hangingPunct="1">
              <a:buFont typeface="Wingdings" pitchFamily="2" charset="2"/>
              <a:buNone/>
            </a:pPr>
            <a:r>
              <a:rPr lang="ar-JO" sz="2400" smtClean="0"/>
              <a:t>        النمو النفسي والانفعالي .</a:t>
            </a:r>
          </a:p>
          <a:p>
            <a:pPr algn="r" rtl="1" eaLnBrk="1" hangingPunct="1">
              <a:buFont typeface="Wingdings" pitchFamily="2" charset="2"/>
              <a:buNone/>
            </a:pPr>
            <a:r>
              <a:rPr lang="ar-JO" sz="2400" smtClean="0"/>
              <a:t>        النمو الاجتماعي .</a:t>
            </a:r>
            <a:endParaRPr lang="en-US" sz="2400" smtClean="0"/>
          </a:p>
          <a:p>
            <a:pPr algn="r" rtl="1" eaLnBrk="1" hangingPunct="1">
              <a:buFontTx/>
              <a:buNone/>
            </a:pPr>
            <a:r>
              <a:rPr lang="ar-JO" sz="2400" smtClean="0"/>
              <a:t>  </a:t>
            </a:r>
          </a:p>
          <a:p>
            <a:pPr algn="r" rtl="1" eaLnBrk="1" hangingPunct="1">
              <a:buFontTx/>
              <a:buNone/>
            </a:pPr>
            <a:r>
              <a:rPr lang="ar-JO" sz="2400" smtClean="0"/>
              <a:t>ورقة عمل رقم (1) </a:t>
            </a:r>
            <a:endParaRPr lang="en-US" sz="2400" smtClean="0"/>
          </a:p>
        </p:txBody>
      </p:sp>
    </p:spTree>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Text Box 2"/>
          <p:cNvSpPr txBox="1">
            <a:spLocks noChangeArrowheads="1"/>
          </p:cNvSpPr>
          <p:nvPr/>
        </p:nvSpPr>
        <p:spPr bwMode="auto">
          <a:xfrm>
            <a:off x="152400" y="2911475"/>
            <a:ext cx="88392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r>
              <a:rPr lang="ar-SA" sz="3200" dirty="0" smtClean="0">
                <a:ea typeface="Times New Roman (Arabic)"/>
                <a:cs typeface="Times New Roman (Arabic)"/>
              </a:rPr>
              <a:t>ال</a:t>
            </a:r>
            <a:r>
              <a:rPr lang="ar-JO" sz="3200" dirty="0">
                <a:ea typeface="Times New Roman (Arabic)"/>
                <a:cs typeface="Times New Roman (Arabic)"/>
              </a:rPr>
              <a:t>إ</a:t>
            </a:r>
            <a:r>
              <a:rPr lang="ar-SA" sz="3200" dirty="0">
                <a:ea typeface="Times New Roman (Arabic)"/>
                <a:cs typeface="Times New Roman (Arabic)"/>
              </a:rPr>
              <a:t>يجابي: تعريض الفرد لمثيرات بغيض</a:t>
            </a:r>
            <a:r>
              <a:rPr lang="ar-JO" sz="3200" dirty="0">
                <a:ea typeface="Times New Roman (Arabic)"/>
                <a:cs typeface="Times New Roman (Arabic)"/>
              </a:rPr>
              <a:t>ة</a:t>
            </a:r>
            <a:r>
              <a:rPr lang="ar-SA" sz="3200" dirty="0">
                <a:ea typeface="Times New Roman (Arabic)"/>
                <a:cs typeface="Times New Roman (Arabic)"/>
              </a:rPr>
              <a:t> أو مؤذية</a:t>
            </a:r>
            <a:r>
              <a:rPr lang="ar-JO" sz="3200" dirty="0">
                <a:ea typeface="Times New Roman (Arabic)"/>
                <a:cs typeface="Times New Roman (Arabic)"/>
              </a:rPr>
              <a:t> </a:t>
            </a:r>
            <a:r>
              <a:rPr lang="ar-JO" sz="3200" dirty="0" smtClean="0">
                <a:ea typeface="Times New Roman (Arabic)"/>
                <a:cs typeface="Times New Roman (Arabic)"/>
              </a:rPr>
              <a:t>.</a:t>
            </a:r>
            <a:endParaRPr lang="en-US" sz="3200" dirty="0">
              <a:ea typeface="Times New Roman (Arabic)"/>
              <a:cs typeface="Times New Roman (Arabic)"/>
            </a:endParaRPr>
          </a:p>
        </p:txBody>
      </p:sp>
      <p:sp>
        <p:nvSpPr>
          <p:cNvPr id="62468" name="Text Box 11"/>
          <p:cNvSpPr txBox="1">
            <a:spLocks noChangeArrowheads="1"/>
          </p:cNvSpPr>
          <p:nvPr/>
        </p:nvSpPr>
        <p:spPr bwMode="auto">
          <a:xfrm>
            <a:off x="609600" y="3978275"/>
            <a:ext cx="83820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r>
              <a:rPr lang="ar-SA" sz="3200" dirty="0" smtClean="0">
                <a:ea typeface="Times New Roman (Arabic)"/>
                <a:cs typeface="Times New Roman (Arabic)"/>
              </a:rPr>
              <a:t>السلبي</a:t>
            </a:r>
            <a:r>
              <a:rPr lang="ar-SA" sz="3200" dirty="0">
                <a:ea typeface="Times New Roman (Arabic)"/>
                <a:cs typeface="Times New Roman (Arabic)"/>
              </a:rPr>
              <a:t>: </a:t>
            </a:r>
            <a:r>
              <a:rPr lang="ar-SA" sz="3200" dirty="0" smtClean="0">
                <a:ea typeface="Times New Roman (Arabic)"/>
                <a:cs typeface="Times New Roman (Arabic)"/>
              </a:rPr>
              <a:t>حرمان</a:t>
            </a:r>
            <a:r>
              <a:rPr lang="ar-JO" sz="3200" dirty="0" smtClean="0">
                <a:ea typeface="Times New Roman (Arabic)"/>
                <a:cs typeface="Times New Roman (Arabic)"/>
              </a:rPr>
              <a:t> الفرد</a:t>
            </a:r>
            <a:r>
              <a:rPr lang="ar-SA" sz="3200" dirty="0" smtClean="0">
                <a:ea typeface="Times New Roman (Arabic)"/>
                <a:cs typeface="Times New Roman (Arabic)"/>
              </a:rPr>
              <a:t> </a:t>
            </a:r>
            <a:r>
              <a:rPr lang="ar-SA" sz="3200" dirty="0">
                <a:ea typeface="Times New Roman (Arabic)"/>
                <a:cs typeface="Times New Roman (Arabic)"/>
              </a:rPr>
              <a:t>من </a:t>
            </a:r>
            <a:r>
              <a:rPr lang="ar-SA" sz="3200" dirty="0" smtClean="0">
                <a:ea typeface="Times New Roman (Arabic)"/>
                <a:cs typeface="Times New Roman (Arabic)"/>
              </a:rPr>
              <a:t>الحصول </a:t>
            </a:r>
            <a:r>
              <a:rPr lang="ar-SA" sz="3200" dirty="0">
                <a:ea typeface="Times New Roman (Arabic)"/>
                <a:cs typeface="Times New Roman (Arabic)"/>
              </a:rPr>
              <a:t>على التعزيز بعد قيامه بالسلوك مباشرة .</a:t>
            </a:r>
            <a:endParaRPr lang="en-US" sz="3200" dirty="0">
              <a:ea typeface="Times New Roman (Arabic)"/>
              <a:cs typeface="Times New Roman (Arabic)"/>
            </a:endParaRPr>
          </a:p>
        </p:txBody>
      </p:sp>
      <p:sp>
        <p:nvSpPr>
          <p:cNvPr id="2" name="TextBox 1"/>
          <p:cNvSpPr txBox="1"/>
          <p:nvPr/>
        </p:nvSpPr>
        <p:spPr>
          <a:xfrm>
            <a:off x="3086100" y="1524000"/>
            <a:ext cx="2400300" cy="584775"/>
          </a:xfrm>
          <a:prstGeom prst="rect">
            <a:avLst/>
          </a:prstGeom>
          <a:noFill/>
        </p:spPr>
        <p:txBody>
          <a:bodyPr wrap="square" rtlCol="0">
            <a:spAutoFit/>
          </a:bodyPr>
          <a:lstStyle/>
          <a:p>
            <a:pPr algn="ctr"/>
            <a:r>
              <a:rPr lang="ar-JO" sz="3200" dirty="0" smtClean="0"/>
              <a:t>أشكال العقاب</a:t>
            </a:r>
            <a:endParaRPr lang="en-US" sz="3200" dirty="0"/>
          </a:p>
        </p:txBody>
      </p:sp>
    </p:spTree>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Text Box 4"/>
          <p:cNvSpPr txBox="1">
            <a:spLocks noChangeArrowheads="1"/>
          </p:cNvSpPr>
          <p:nvPr/>
        </p:nvSpPr>
        <p:spPr bwMode="auto">
          <a:xfrm>
            <a:off x="914400" y="990600"/>
            <a:ext cx="7848600" cy="2862322"/>
          </a:xfrm>
          <a:prstGeom prst="rect">
            <a:avLst/>
          </a:prstGeom>
          <a:noFill/>
          <a:ln w="9525">
            <a:noFill/>
            <a:miter lim="800000"/>
            <a:headEnd/>
            <a:tailEnd/>
          </a:ln>
          <a:effectLst/>
        </p:spPr>
        <p:txBody>
          <a:bodyPr>
            <a:spAutoFit/>
          </a:bodyPr>
          <a:lstStyle/>
          <a:p>
            <a:pPr algn="ctr">
              <a:defRPr/>
            </a:pPr>
            <a:r>
              <a:rPr lang="ar-JO" sz="4400" kern="10" dirty="0">
                <a:ln w="9525">
                  <a:solidFill>
                    <a:srgbClr val="000000"/>
                  </a:solidFill>
                  <a:round/>
                  <a:headEnd/>
                  <a:tailEnd/>
                </a:ln>
              </a:rPr>
              <a:t>متى نعرف أن المثير</a:t>
            </a:r>
          </a:p>
          <a:p>
            <a:pPr algn="ctr">
              <a:defRPr/>
            </a:pPr>
            <a:r>
              <a:rPr lang="ar-JO" sz="4400" kern="10" dirty="0">
                <a:ln w="9525">
                  <a:solidFill>
                    <a:srgbClr val="000000"/>
                  </a:solidFill>
                  <a:round/>
                  <a:headEnd/>
                  <a:tailEnd/>
                </a:ln>
              </a:rPr>
              <a:t>الذي استخدمناه</a:t>
            </a:r>
          </a:p>
          <a:p>
            <a:pPr algn="ctr">
              <a:defRPr/>
            </a:pPr>
            <a:r>
              <a:rPr lang="ar-JO" sz="4400" kern="10" dirty="0">
                <a:ln w="9525">
                  <a:solidFill>
                    <a:srgbClr val="000000"/>
                  </a:solidFill>
                  <a:round/>
                  <a:headEnd/>
                  <a:tailEnd/>
                </a:ln>
              </a:rPr>
              <a:t> هو مثير عقابي ؟؟؟</a:t>
            </a:r>
            <a:endParaRPr lang="en-US" sz="4400" kern="10" dirty="0">
              <a:ln w="9525">
                <a:solidFill>
                  <a:srgbClr val="000000"/>
                </a:solidFill>
                <a:round/>
                <a:headEnd/>
                <a:tailEnd/>
              </a:ln>
            </a:endParaRPr>
          </a:p>
          <a:p>
            <a:pPr algn="ctr">
              <a:spcBef>
                <a:spcPct val="50000"/>
              </a:spcBef>
              <a:defRPr/>
            </a:pPr>
            <a:endParaRPr lang="en-US" sz="3200" dirty="0">
              <a:solidFill>
                <a:srgbClr val="990099"/>
              </a:solidFill>
              <a:latin typeface="Arial" charset="0"/>
              <a:cs typeface="Arial" charset="0"/>
            </a:endParaRPr>
          </a:p>
        </p:txBody>
      </p:sp>
      <p:sp>
        <p:nvSpPr>
          <p:cNvPr id="63491" name="WordArt 5" descr="Paper bag"/>
          <p:cNvSpPr>
            <a:spLocks noChangeArrowheads="1" noChangeShapeType="1" noTextEdit="1"/>
          </p:cNvSpPr>
          <p:nvPr/>
        </p:nvSpPr>
        <p:spPr bwMode="auto">
          <a:xfrm>
            <a:off x="2819400" y="762000"/>
            <a:ext cx="3581400" cy="1524000"/>
          </a:xfrm>
          <a:prstGeom prst="rect">
            <a:avLst/>
          </a:prstGeom>
        </p:spPr>
        <p:txBody>
          <a:bodyPr wrap="none" fromWordArt="1">
            <a:prstTxWarp prst="textPlain">
              <a:avLst>
                <a:gd name="adj" fmla="val 50000"/>
              </a:avLst>
            </a:prstTxWarp>
          </a:bodyPr>
          <a:lstStyle/>
          <a:p>
            <a:pPr algn="ctr"/>
            <a:endParaRPr lang="en-US" sz="3600" kern="10">
              <a:ln w="9525">
                <a:solidFill>
                  <a:srgbClr val="008000"/>
                </a:solidFill>
                <a:round/>
                <a:headEnd/>
                <a:tailEnd/>
              </a:ln>
              <a:latin typeface="Times New Roman"/>
              <a:cs typeface="Times New Roman"/>
            </a:endParaRPr>
          </a:p>
        </p:txBody>
      </p:sp>
    </p:spTree>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ext Box 2" descr="Dotted diamond"/>
          <p:cNvSpPr txBox="1">
            <a:spLocks noChangeArrowheads="1"/>
          </p:cNvSpPr>
          <p:nvPr/>
        </p:nvSpPr>
        <p:spPr bwMode="auto">
          <a:xfrm>
            <a:off x="304800" y="1828800"/>
            <a:ext cx="8534400" cy="28931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buFontTx/>
              <a:buChar char="•"/>
            </a:pPr>
            <a:r>
              <a:rPr lang="ar-SA" sz="2800" dirty="0">
                <a:latin typeface="Simplified Arabic" pitchFamily="18" charset="-78"/>
                <a:ea typeface="Times New Roman (Arabic)"/>
                <a:cs typeface="Simplified Arabic" pitchFamily="18" charset="-78"/>
              </a:rPr>
              <a:t> قد يولد العقاب سلوك</a:t>
            </a:r>
            <a:r>
              <a:rPr lang="ar-JO" sz="2800" dirty="0">
                <a:latin typeface="Simplified Arabic" pitchFamily="18" charset="-78"/>
                <a:ea typeface="Times New Roman (Arabic)"/>
                <a:cs typeface="Simplified Arabic" pitchFamily="18" charset="-78"/>
              </a:rPr>
              <a:t>اً</a:t>
            </a:r>
            <a:r>
              <a:rPr lang="ar-SA" sz="2800" dirty="0">
                <a:latin typeface="Simplified Arabic" pitchFamily="18" charset="-78"/>
                <a:ea typeface="Times New Roman (Arabic)"/>
                <a:cs typeface="Simplified Arabic" pitchFamily="18" charset="-78"/>
              </a:rPr>
              <a:t> عدواني</a:t>
            </a:r>
            <a:r>
              <a:rPr lang="ar-JO" sz="2800" dirty="0">
                <a:latin typeface="Simplified Arabic" pitchFamily="18" charset="-78"/>
                <a:ea typeface="Times New Roman (Arabic)"/>
                <a:cs typeface="Simplified Arabic" pitchFamily="18" charset="-78"/>
              </a:rPr>
              <a:t>اً</a:t>
            </a:r>
            <a:r>
              <a:rPr lang="ar-SA" sz="2800" dirty="0">
                <a:latin typeface="Simplified Arabic" pitchFamily="18" charset="-78"/>
                <a:ea typeface="Times New Roman (Arabic)"/>
                <a:cs typeface="Simplified Arabic" pitchFamily="18" charset="-78"/>
              </a:rPr>
              <a:t> والهجوم المضاد .</a:t>
            </a:r>
          </a:p>
          <a:p>
            <a:pPr algn="just" rtl="1" eaLnBrk="1" hangingPunct="1">
              <a:spcBef>
                <a:spcPct val="50000"/>
              </a:spcBef>
              <a:buFontTx/>
              <a:buChar char="•"/>
            </a:pPr>
            <a:r>
              <a:rPr lang="ar-JO" sz="2800" dirty="0" smtClean="0">
                <a:latin typeface="Simplified Arabic" pitchFamily="18" charset="-78"/>
                <a:ea typeface="Times New Roman (Arabic)"/>
                <a:cs typeface="Simplified Arabic" pitchFamily="18" charset="-78"/>
              </a:rPr>
              <a:t> العقاب </a:t>
            </a:r>
            <a:r>
              <a:rPr lang="ar-SA" sz="2800" dirty="0" smtClean="0">
                <a:latin typeface="Simplified Arabic" pitchFamily="18" charset="-78"/>
                <a:ea typeface="Times New Roman (Arabic)"/>
                <a:cs typeface="Simplified Arabic" pitchFamily="18" charset="-78"/>
              </a:rPr>
              <a:t>يعلم </a:t>
            </a:r>
            <a:r>
              <a:rPr lang="ar-SA" sz="2800" dirty="0">
                <a:latin typeface="Simplified Arabic" pitchFamily="18" charset="-78"/>
                <a:ea typeface="Times New Roman (Arabic)"/>
                <a:cs typeface="Simplified Arabic" pitchFamily="18" charset="-78"/>
              </a:rPr>
              <a:t>الفرد ما لا </a:t>
            </a:r>
            <a:r>
              <a:rPr lang="ar-JO" sz="2800" dirty="0" smtClean="0">
                <a:latin typeface="Simplified Arabic" pitchFamily="18" charset="-78"/>
                <a:ea typeface="Times New Roman (Arabic)"/>
                <a:cs typeface="Simplified Arabic" pitchFamily="18" charset="-78"/>
              </a:rPr>
              <a:t>يجب فعله </a:t>
            </a:r>
            <a:r>
              <a:rPr lang="ar-SA" sz="2800" dirty="0" smtClean="0">
                <a:latin typeface="Simplified Arabic" pitchFamily="18" charset="-78"/>
                <a:ea typeface="Times New Roman (Arabic)"/>
                <a:cs typeface="Simplified Arabic" pitchFamily="18" charset="-78"/>
              </a:rPr>
              <a:t>وليس </a:t>
            </a:r>
            <a:r>
              <a:rPr lang="ar-SA" sz="2800" dirty="0">
                <a:latin typeface="Simplified Arabic" pitchFamily="18" charset="-78"/>
                <a:ea typeface="Times New Roman (Arabic)"/>
                <a:cs typeface="Simplified Arabic" pitchFamily="18" charset="-78"/>
              </a:rPr>
              <a:t>ما يجب فعله .</a:t>
            </a:r>
          </a:p>
          <a:p>
            <a:pPr algn="just" rtl="1" eaLnBrk="1" hangingPunct="1">
              <a:spcBef>
                <a:spcPct val="50000"/>
              </a:spcBef>
              <a:buFontTx/>
              <a:buChar char="•"/>
            </a:pPr>
            <a:r>
              <a:rPr lang="ar-SA" sz="2800" dirty="0">
                <a:latin typeface="Simplified Arabic" pitchFamily="18" charset="-78"/>
                <a:ea typeface="Times New Roman (Arabic)"/>
                <a:cs typeface="Simplified Arabic" pitchFamily="18" charset="-78"/>
              </a:rPr>
              <a:t>يولد العقاب حالات انفعالية غير مرغوب فيها كالبكاء والصراخ والخوف العام والخنوع .</a:t>
            </a:r>
          </a:p>
          <a:p>
            <a:pPr algn="just" rtl="1" eaLnBrk="1" hangingPunct="1">
              <a:spcBef>
                <a:spcPct val="50000"/>
              </a:spcBef>
              <a:buFontTx/>
              <a:buChar char="•"/>
            </a:pPr>
            <a:r>
              <a:rPr lang="ar-SA" sz="2800" dirty="0">
                <a:latin typeface="Simplified Arabic" pitchFamily="18" charset="-78"/>
                <a:ea typeface="Times New Roman (Arabic)"/>
                <a:cs typeface="Simplified Arabic" pitchFamily="18" charset="-78"/>
              </a:rPr>
              <a:t>يؤثر سلبا في العلاقات الاجتماعية بين المعاق</a:t>
            </a:r>
            <a:r>
              <a:rPr lang="ar-JO" sz="2800" dirty="0">
                <a:latin typeface="Simplified Arabic" pitchFamily="18" charset="-78"/>
                <a:ea typeface="Times New Roman (Arabic)"/>
                <a:cs typeface="Simplified Arabic" pitchFamily="18" charset="-78"/>
              </a:rPr>
              <a:t>ِ</a:t>
            </a:r>
            <a:r>
              <a:rPr lang="ar-SA" sz="2800" dirty="0">
                <a:latin typeface="Simplified Arabic" pitchFamily="18" charset="-78"/>
                <a:ea typeface="Times New Roman (Arabic)"/>
                <a:cs typeface="Simplified Arabic" pitchFamily="18" charset="-78"/>
              </a:rPr>
              <a:t>ب والمعاق</a:t>
            </a:r>
            <a:r>
              <a:rPr lang="ar-JO" sz="2800" dirty="0">
                <a:latin typeface="Simplified Arabic" pitchFamily="18" charset="-78"/>
                <a:ea typeface="Times New Roman (Arabic)"/>
                <a:cs typeface="Simplified Arabic" pitchFamily="18" charset="-78"/>
              </a:rPr>
              <a:t>َ</a:t>
            </a:r>
            <a:r>
              <a:rPr lang="ar-SA" sz="2800" dirty="0">
                <a:latin typeface="Simplified Arabic" pitchFamily="18" charset="-78"/>
                <a:ea typeface="Times New Roman (Arabic)"/>
                <a:cs typeface="Simplified Arabic" pitchFamily="18" charset="-78"/>
              </a:rPr>
              <a:t>ب .</a:t>
            </a:r>
          </a:p>
        </p:txBody>
      </p:sp>
    </p:spTree>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descr="Dotted diamond"/>
          <p:cNvSpPr txBox="1">
            <a:spLocks noChangeArrowheads="1"/>
          </p:cNvSpPr>
          <p:nvPr/>
        </p:nvSpPr>
        <p:spPr bwMode="auto">
          <a:xfrm>
            <a:off x="304800" y="1828800"/>
            <a:ext cx="8534400" cy="280035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buFontTx/>
              <a:buChar char="•"/>
            </a:pPr>
            <a:r>
              <a:rPr lang="ar-SA" sz="2800" b="1">
                <a:ea typeface="Times New Roman (Arabic)"/>
                <a:cs typeface="Times New Roman (Arabic)"/>
              </a:rPr>
              <a:t> </a:t>
            </a:r>
            <a:r>
              <a:rPr lang="ar-SA" sz="3200">
                <a:ea typeface="Times New Roman (Arabic)"/>
                <a:cs typeface="Times New Roman (Arabic)"/>
              </a:rPr>
              <a:t>العقاب يؤدي إلى تعو</a:t>
            </a:r>
            <a:r>
              <a:rPr lang="ar-JO" sz="3200">
                <a:ea typeface="Times New Roman (Arabic)"/>
                <a:cs typeface="Times New Roman (Arabic)"/>
              </a:rPr>
              <a:t>ّ</a:t>
            </a:r>
            <a:r>
              <a:rPr lang="ar-SA" sz="3200">
                <a:ea typeface="Times New Roman (Arabic)"/>
                <a:cs typeface="Times New Roman (Arabic)"/>
              </a:rPr>
              <a:t>د مستخدميه عليه .</a:t>
            </a:r>
          </a:p>
          <a:p>
            <a:pPr algn="just" rtl="1" eaLnBrk="1" hangingPunct="1">
              <a:spcBef>
                <a:spcPct val="50000"/>
              </a:spcBef>
              <a:buFontTx/>
              <a:buChar char="•"/>
            </a:pPr>
            <a:r>
              <a:rPr lang="ar-SA" sz="3200">
                <a:ea typeface="Times New Roman (Arabic)"/>
                <a:cs typeface="Times New Roman (Arabic)"/>
              </a:rPr>
              <a:t>يؤدي إلى ضمور عام في سلوكات الشخص المعاقب .</a:t>
            </a:r>
          </a:p>
          <a:p>
            <a:pPr algn="just" rtl="1" eaLnBrk="1" hangingPunct="1">
              <a:spcBef>
                <a:spcPct val="50000"/>
              </a:spcBef>
              <a:buFontTx/>
              <a:buChar char="•"/>
            </a:pPr>
            <a:r>
              <a:rPr lang="ar-SA" sz="3200">
                <a:ea typeface="Times New Roman (Arabic)"/>
                <a:cs typeface="Times New Roman (Arabic)"/>
              </a:rPr>
              <a:t>قد يختفي السلوك غير المرغوب بجود المثير ويظهر بعده .</a:t>
            </a:r>
          </a:p>
          <a:p>
            <a:pPr algn="just" rtl="1" eaLnBrk="1" hangingPunct="1">
              <a:spcBef>
                <a:spcPct val="50000"/>
              </a:spcBef>
              <a:buFontTx/>
              <a:buChar char="•"/>
            </a:pPr>
            <a:r>
              <a:rPr lang="ar-SA" sz="3200">
                <a:ea typeface="Times New Roman (Arabic)"/>
                <a:cs typeface="Times New Roman (Arabic)"/>
              </a:rPr>
              <a:t>النمذج</a:t>
            </a:r>
            <a:r>
              <a:rPr lang="ar-JO" sz="3200">
                <a:ea typeface="Times New Roman (Arabic)"/>
                <a:cs typeface="Times New Roman (Arabic)"/>
              </a:rPr>
              <a:t>ة</a:t>
            </a:r>
            <a:r>
              <a:rPr lang="ar-SA" sz="3200">
                <a:ea typeface="Times New Roman (Arabic)"/>
                <a:cs typeface="Times New Roman (Arabic)"/>
              </a:rPr>
              <a:t> السلبية.</a:t>
            </a:r>
            <a:endParaRPr lang="en-US" sz="3200">
              <a:ea typeface="Times New Roman (Arabic)"/>
              <a:cs typeface="Times New Roman (Arabic)"/>
            </a:endParaRPr>
          </a:p>
        </p:txBody>
      </p:sp>
    </p:spTree>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ext Box 4"/>
          <p:cNvSpPr txBox="1">
            <a:spLocks noChangeArrowheads="1"/>
          </p:cNvSpPr>
          <p:nvPr/>
        </p:nvSpPr>
        <p:spPr bwMode="auto">
          <a:xfrm>
            <a:off x="304800" y="914400"/>
            <a:ext cx="8458200" cy="156966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rtl="1" eaLnBrk="1" hangingPunct="1"/>
            <a:r>
              <a:rPr lang="ar-JO" sz="3200" dirty="0" smtClean="0">
                <a:ea typeface="Times New Roman (Arabic)"/>
                <a:cs typeface="Times New Roman (Arabic)"/>
              </a:rPr>
              <a:t>ورقة </a:t>
            </a:r>
            <a:r>
              <a:rPr lang="ar-JO" sz="3200" dirty="0">
                <a:ea typeface="Times New Roman (Arabic)"/>
                <a:cs typeface="Times New Roman (Arabic)"/>
              </a:rPr>
              <a:t>عمل</a:t>
            </a:r>
            <a:r>
              <a:rPr lang="ar-SA" sz="3200" dirty="0">
                <a:ea typeface="Times New Roman (Arabic)"/>
                <a:cs typeface="Times New Roman (Arabic)"/>
              </a:rPr>
              <a:t> رقم ( </a:t>
            </a:r>
            <a:r>
              <a:rPr lang="ar-JO" sz="3200" dirty="0" smtClean="0">
                <a:ea typeface="Times New Roman (Arabic)"/>
                <a:cs typeface="Times New Roman (Arabic)"/>
              </a:rPr>
              <a:t>1</a:t>
            </a:r>
            <a:r>
              <a:rPr lang="ar-SA" sz="3200" dirty="0" smtClean="0">
                <a:ea typeface="Times New Roman (Arabic)"/>
                <a:cs typeface="Times New Roman (Arabic)"/>
              </a:rPr>
              <a:t>) </a:t>
            </a:r>
            <a:endParaRPr lang="ar-JO" sz="3200" dirty="0" smtClean="0">
              <a:ea typeface="Times New Roman (Arabic)"/>
              <a:cs typeface="Times New Roman (Arabic)"/>
            </a:endParaRPr>
          </a:p>
          <a:p>
            <a:pPr algn="r" rtl="1" eaLnBrk="1" hangingPunct="1"/>
            <a:endParaRPr lang="ar-JO" sz="3200" dirty="0">
              <a:ea typeface="Times New Roman (Arabic)"/>
              <a:cs typeface="Times New Roman (Arabic)"/>
            </a:endParaRPr>
          </a:p>
          <a:p>
            <a:pPr algn="r" rtl="1" eaLnBrk="1" hangingPunct="1"/>
            <a:r>
              <a:rPr lang="ar-JO" sz="3200" dirty="0">
                <a:ea typeface="Times New Roman (Arabic)"/>
                <a:cs typeface="Times New Roman (Arabic)"/>
              </a:rPr>
              <a:t>يقسم المشاركين حسب المواقف السلوكية الأربعة للتعامل </a:t>
            </a:r>
            <a:r>
              <a:rPr lang="ar-JO" sz="3200" dirty="0" smtClean="0">
                <a:ea typeface="Times New Roman (Arabic)"/>
                <a:cs typeface="Times New Roman (Arabic)"/>
              </a:rPr>
              <a:t>معها</a:t>
            </a:r>
            <a:endParaRPr lang="ar-JO" sz="3200" dirty="0">
              <a:ea typeface="Times New Roman (Arabic)"/>
              <a:cs typeface="Times New Roman (Arabic)"/>
            </a:endParaRPr>
          </a:p>
        </p:txBody>
      </p:sp>
    </p:spTree>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ext Box 23"/>
          <p:cNvSpPr txBox="1">
            <a:spLocks noChangeArrowheads="1"/>
          </p:cNvSpPr>
          <p:nvPr/>
        </p:nvSpPr>
        <p:spPr bwMode="auto">
          <a:xfrm>
            <a:off x="457200" y="1447800"/>
            <a:ext cx="8458200" cy="474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 تحديد السلوك المستهدف </a:t>
            </a:r>
            <a:r>
              <a:rPr lang="ar-JO" sz="2800">
                <a:latin typeface="Simplified Arabic" pitchFamily="18" charset="-78"/>
                <a:ea typeface="Times New Roman (Arabic)"/>
                <a:cs typeface="Simplified Arabic" pitchFamily="18" charset="-78"/>
              </a:rPr>
              <a:t>.</a:t>
            </a:r>
            <a:endParaRPr lang="ar-SA" sz="2800">
              <a:latin typeface="Simplified Arabic" pitchFamily="18" charset="-78"/>
              <a:ea typeface="Times New Roman (Arabic)"/>
              <a:cs typeface="Simplified Arabic" pitchFamily="18" charset="-78"/>
            </a:endParaRPr>
          </a:p>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 طبيعة المثيرات المستخدمة ( أن يكون المثير منفرا له بالفعل).</a:t>
            </a:r>
          </a:p>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  فورية </a:t>
            </a:r>
            <a:r>
              <a:rPr lang="ar-JO" sz="2800">
                <a:latin typeface="Simplified Arabic" pitchFamily="18" charset="-78"/>
                <a:ea typeface="Times New Roman (Arabic)"/>
                <a:cs typeface="Simplified Arabic" pitchFamily="18" charset="-78"/>
              </a:rPr>
              <a:t>الخضوع لبدائل </a:t>
            </a:r>
            <a:r>
              <a:rPr lang="ar-SA" sz="2800">
                <a:latin typeface="Simplified Arabic" pitchFamily="18" charset="-78"/>
                <a:ea typeface="Times New Roman (Arabic)"/>
                <a:cs typeface="Simplified Arabic" pitchFamily="18" charset="-78"/>
              </a:rPr>
              <a:t>العقاب .    </a:t>
            </a:r>
          </a:p>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استخدام </a:t>
            </a:r>
            <a:r>
              <a:rPr lang="ar-JO" sz="2800">
                <a:latin typeface="Simplified Arabic" pitchFamily="18" charset="-78"/>
                <a:ea typeface="Times New Roman (Arabic)"/>
                <a:cs typeface="Simplified Arabic" pitchFamily="18" charset="-78"/>
              </a:rPr>
              <a:t> بدائل </a:t>
            </a:r>
            <a:r>
              <a:rPr lang="ar-SA" sz="2800">
                <a:latin typeface="Simplified Arabic" pitchFamily="18" charset="-78"/>
                <a:ea typeface="Times New Roman (Arabic)"/>
                <a:cs typeface="Simplified Arabic" pitchFamily="18" charset="-78"/>
              </a:rPr>
              <a:t>العقاب بهدوء .</a:t>
            </a:r>
            <a:endParaRPr lang="ar-JO" sz="2800">
              <a:latin typeface="Simplified Arabic" pitchFamily="18" charset="-78"/>
              <a:ea typeface="Times New Roman (Arabic)"/>
              <a:cs typeface="Simplified Arabic" pitchFamily="18" charset="-78"/>
            </a:endParaRPr>
          </a:p>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7.استخدام </a:t>
            </a:r>
            <a:r>
              <a:rPr lang="ar-JO" sz="2800">
                <a:latin typeface="Simplified Arabic" pitchFamily="18" charset="-78"/>
                <a:ea typeface="Times New Roman (Arabic)"/>
                <a:cs typeface="Simplified Arabic" pitchFamily="18" charset="-78"/>
              </a:rPr>
              <a:t>بدائل </a:t>
            </a:r>
            <a:r>
              <a:rPr lang="ar-SA" sz="2800">
                <a:latin typeface="Simplified Arabic" pitchFamily="18" charset="-78"/>
                <a:ea typeface="Times New Roman (Arabic)"/>
                <a:cs typeface="Simplified Arabic" pitchFamily="18" charset="-78"/>
              </a:rPr>
              <a:t>العقاب ضمن قوانين محددة / الثبات في التعامل مع السلوك المشكل .</a:t>
            </a:r>
            <a:endParaRPr lang="ar-JO" sz="2800">
              <a:latin typeface="Simplified Arabic" pitchFamily="18" charset="-78"/>
              <a:ea typeface="Times New Roman (Arabic)"/>
              <a:cs typeface="Simplified Arabic" pitchFamily="18" charset="-78"/>
            </a:endParaRPr>
          </a:p>
          <a:p>
            <a:pPr algn="just" rtl="1" eaLnBrk="1" hangingPunct="1">
              <a:spcBef>
                <a:spcPct val="50000"/>
              </a:spcBef>
              <a:buFontTx/>
              <a:buAutoNum type="arabicPeriod"/>
            </a:pPr>
            <a:r>
              <a:rPr lang="ar-SA" sz="2800">
                <a:latin typeface="Simplified Arabic" pitchFamily="18" charset="-78"/>
                <a:ea typeface="Times New Roman (Arabic)"/>
                <a:cs typeface="Simplified Arabic" pitchFamily="18" charset="-78"/>
              </a:rPr>
              <a:t>تعزيز السلوك المرغوب فيه .</a:t>
            </a:r>
          </a:p>
          <a:p>
            <a:pPr algn="just" rtl="1" eaLnBrk="1" hangingPunct="1">
              <a:spcBef>
                <a:spcPct val="50000"/>
              </a:spcBef>
            </a:pPr>
            <a:endParaRPr lang="en-US" sz="2000">
              <a:latin typeface="Simplified Arabic" pitchFamily="18" charset="-78"/>
              <a:ea typeface="Times New Roman (Arabic)"/>
              <a:cs typeface="Simplified Arabic" pitchFamily="18" charset="-78"/>
            </a:endParaRPr>
          </a:p>
        </p:txBody>
      </p:sp>
      <p:sp>
        <p:nvSpPr>
          <p:cNvPr id="83971" name="TextBox 1"/>
          <p:cNvSpPr txBox="1">
            <a:spLocks noChangeArrowheads="1"/>
          </p:cNvSpPr>
          <p:nvPr/>
        </p:nvSpPr>
        <p:spPr bwMode="auto">
          <a:xfrm>
            <a:off x="1981200" y="215900"/>
            <a:ext cx="5410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r>
              <a:rPr lang="ar-JO" sz="3200" b="1"/>
              <a:t>العوامل التي تؤثّر على فاعليّة العقاب</a:t>
            </a:r>
            <a:endParaRPr lang="en-US" sz="3200" b="1"/>
          </a:p>
        </p:txBody>
      </p:sp>
    </p:spTree>
    <p:extLst>
      <p:ext uri="{BB962C8B-B14F-4D97-AF65-F5344CB8AC3E}">
        <p14:creationId xmlns:p14="http://schemas.microsoft.com/office/powerpoint/2010/main" val="1362086704"/>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Text Box 3"/>
          <p:cNvSpPr txBox="1">
            <a:spLocks noChangeArrowheads="1"/>
          </p:cNvSpPr>
          <p:nvPr/>
        </p:nvSpPr>
        <p:spPr bwMode="auto">
          <a:xfrm>
            <a:off x="457200" y="1120775"/>
            <a:ext cx="8458200" cy="375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r>
              <a:rPr lang="ar-JO" sz="2000" b="1">
                <a:latin typeface="Simplified Arabic" pitchFamily="18" charset="-78"/>
                <a:ea typeface="Times New Roman (Arabic)"/>
                <a:cs typeface="Simplified Arabic" pitchFamily="18" charset="-78"/>
              </a:rPr>
              <a:t>7</a:t>
            </a:r>
            <a:r>
              <a:rPr lang="ar-SA" sz="2000" b="1">
                <a:latin typeface="Simplified Arabic" pitchFamily="18" charset="-78"/>
                <a:ea typeface="Times New Roman (Arabic)"/>
                <a:cs typeface="Simplified Arabic" pitchFamily="18" charset="-78"/>
              </a:rPr>
              <a:t>. </a:t>
            </a:r>
            <a:r>
              <a:rPr lang="ar-SA" sz="2400">
                <a:latin typeface="Simplified Arabic" pitchFamily="18" charset="-78"/>
                <a:ea typeface="Times New Roman (Arabic)"/>
                <a:cs typeface="Simplified Arabic" pitchFamily="18" charset="-78"/>
              </a:rPr>
              <a:t>الامتناع</a:t>
            </a:r>
            <a:r>
              <a:rPr lang="ar-SA" sz="2800">
                <a:latin typeface="Simplified Arabic" pitchFamily="18" charset="-78"/>
                <a:ea typeface="Times New Roman (Arabic)"/>
                <a:cs typeface="Simplified Arabic" pitchFamily="18" charset="-78"/>
              </a:rPr>
              <a:t> عن تعزيز السلوك غير المرغوب فيه بعد معاقبته .</a:t>
            </a:r>
          </a:p>
          <a:p>
            <a:pPr algn="just" rtl="1" eaLnBrk="1" hangingPunct="1">
              <a:spcBef>
                <a:spcPct val="50000"/>
              </a:spcBef>
            </a:pPr>
            <a:r>
              <a:rPr lang="ar-JO" sz="2800">
                <a:latin typeface="Simplified Arabic" pitchFamily="18" charset="-78"/>
                <a:ea typeface="Times New Roman (Arabic)"/>
                <a:cs typeface="Simplified Arabic" pitchFamily="18" charset="-78"/>
              </a:rPr>
              <a:t>8</a:t>
            </a:r>
            <a:r>
              <a:rPr lang="ar-SA" sz="2800">
                <a:latin typeface="Simplified Arabic" pitchFamily="18" charset="-78"/>
                <a:ea typeface="Times New Roman (Arabic)"/>
                <a:cs typeface="Simplified Arabic" pitchFamily="18" charset="-78"/>
              </a:rPr>
              <a:t>.معاقبة السلوك </a:t>
            </a:r>
            <a:r>
              <a:rPr lang="ar-JO" sz="2800">
                <a:latin typeface="Simplified Arabic" pitchFamily="18" charset="-78"/>
                <a:ea typeface="Times New Roman (Arabic)"/>
                <a:cs typeface="Simplified Arabic" pitchFamily="18" charset="-78"/>
              </a:rPr>
              <a:t>وليس الفرد </a:t>
            </a:r>
            <a:r>
              <a:rPr lang="ar-SA" sz="2800">
                <a:latin typeface="Simplified Arabic" pitchFamily="18" charset="-78"/>
                <a:ea typeface="Times New Roman (Arabic)"/>
                <a:cs typeface="Simplified Arabic" pitchFamily="18" charset="-78"/>
              </a:rPr>
              <a:t>.</a:t>
            </a:r>
          </a:p>
          <a:p>
            <a:pPr algn="just" rtl="1" eaLnBrk="1" hangingPunct="1">
              <a:spcBef>
                <a:spcPct val="50000"/>
              </a:spcBef>
            </a:pPr>
            <a:r>
              <a:rPr lang="ar-JO" sz="2800">
                <a:latin typeface="Simplified Arabic" pitchFamily="18" charset="-78"/>
                <a:ea typeface="Times New Roman (Arabic)"/>
                <a:cs typeface="Simplified Arabic" pitchFamily="18" charset="-78"/>
              </a:rPr>
              <a:t>9</a:t>
            </a:r>
            <a:r>
              <a:rPr lang="ar-SA" sz="2800">
                <a:latin typeface="Simplified Arabic" pitchFamily="18" charset="-78"/>
                <a:ea typeface="Times New Roman (Arabic)"/>
                <a:cs typeface="Simplified Arabic" pitchFamily="18" charset="-78"/>
              </a:rPr>
              <a:t>. تهيئة الظروف البيئ</a:t>
            </a:r>
            <a:r>
              <a:rPr lang="ar-JO" sz="2800">
                <a:latin typeface="Simplified Arabic" pitchFamily="18" charset="-78"/>
                <a:ea typeface="Times New Roman (Arabic)"/>
                <a:cs typeface="Simplified Arabic" pitchFamily="18" charset="-78"/>
              </a:rPr>
              <a:t>ي</a:t>
            </a:r>
            <a:r>
              <a:rPr lang="ar-SA" sz="2800">
                <a:latin typeface="Simplified Arabic" pitchFamily="18" charset="-78"/>
                <a:ea typeface="Times New Roman (Arabic)"/>
                <a:cs typeface="Simplified Arabic" pitchFamily="18" charset="-78"/>
              </a:rPr>
              <a:t>ة </a:t>
            </a:r>
            <a:r>
              <a:rPr lang="ar-JO" sz="2800">
                <a:latin typeface="Simplified Arabic" pitchFamily="18" charset="-78"/>
                <a:ea typeface="Times New Roman (Arabic)"/>
                <a:cs typeface="Simplified Arabic" pitchFamily="18" charset="-78"/>
              </a:rPr>
              <a:t>ا</a:t>
            </a:r>
            <a:r>
              <a:rPr lang="ar-SA" sz="2800">
                <a:latin typeface="Simplified Arabic" pitchFamily="18" charset="-78"/>
                <a:ea typeface="Times New Roman (Arabic)"/>
                <a:cs typeface="Simplified Arabic" pitchFamily="18" charset="-78"/>
              </a:rPr>
              <a:t>لمناسبة .</a:t>
            </a:r>
          </a:p>
          <a:p>
            <a:pPr algn="just" rtl="1" eaLnBrk="1" hangingPunct="1">
              <a:spcBef>
                <a:spcPct val="50000"/>
              </a:spcBef>
            </a:pPr>
            <a:r>
              <a:rPr lang="ar-JO" sz="2800">
                <a:latin typeface="Simplified Arabic" pitchFamily="18" charset="-78"/>
                <a:ea typeface="Times New Roman (Arabic)"/>
                <a:cs typeface="Simplified Arabic" pitchFamily="18" charset="-78"/>
              </a:rPr>
              <a:t>10</a:t>
            </a:r>
            <a:r>
              <a:rPr lang="ar-SA" sz="2800">
                <a:latin typeface="Simplified Arabic" pitchFamily="18" charset="-78"/>
                <a:ea typeface="Times New Roman (Arabic)"/>
                <a:cs typeface="Simplified Arabic" pitchFamily="18" charset="-78"/>
              </a:rPr>
              <a:t>. استخدام العقاب عند الضرورة .</a:t>
            </a:r>
          </a:p>
          <a:p>
            <a:pPr algn="just" rtl="1" eaLnBrk="1" hangingPunct="1">
              <a:spcBef>
                <a:spcPct val="50000"/>
              </a:spcBef>
            </a:pPr>
            <a:r>
              <a:rPr lang="ar-SA" sz="2800">
                <a:latin typeface="Simplified Arabic" pitchFamily="18" charset="-78"/>
                <a:ea typeface="Times New Roman (Arabic)"/>
                <a:cs typeface="Simplified Arabic" pitchFamily="18" charset="-78"/>
              </a:rPr>
              <a:t>1</a:t>
            </a:r>
            <a:r>
              <a:rPr lang="ar-JO" sz="2800">
                <a:latin typeface="Simplified Arabic" pitchFamily="18" charset="-78"/>
                <a:ea typeface="Times New Roman (Arabic)"/>
                <a:cs typeface="Simplified Arabic" pitchFamily="18" charset="-78"/>
              </a:rPr>
              <a:t>1</a:t>
            </a:r>
            <a:r>
              <a:rPr lang="ar-SA" sz="2800">
                <a:latin typeface="Simplified Arabic" pitchFamily="18" charset="-78"/>
                <a:ea typeface="Times New Roman (Arabic)"/>
                <a:cs typeface="Simplified Arabic" pitchFamily="18" charset="-78"/>
              </a:rPr>
              <a:t>.التنويع في استخدام المثيرات العقابية .</a:t>
            </a:r>
          </a:p>
          <a:p>
            <a:pPr algn="just" rtl="1" eaLnBrk="1" hangingPunct="1">
              <a:spcBef>
                <a:spcPct val="50000"/>
              </a:spcBef>
            </a:pPr>
            <a:r>
              <a:rPr lang="ar-SA" sz="2800">
                <a:latin typeface="Simplified Arabic" pitchFamily="18" charset="-78"/>
                <a:ea typeface="Times New Roman (Arabic)"/>
                <a:cs typeface="Simplified Arabic" pitchFamily="18" charset="-78"/>
              </a:rPr>
              <a:t>1</a:t>
            </a:r>
            <a:r>
              <a:rPr lang="ar-JO" sz="2800">
                <a:latin typeface="Simplified Arabic" pitchFamily="18" charset="-78"/>
                <a:ea typeface="Times New Roman (Arabic)"/>
                <a:cs typeface="Simplified Arabic" pitchFamily="18" charset="-78"/>
              </a:rPr>
              <a:t>2</a:t>
            </a:r>
            <a:r>
              <a:rPr lang="ar-SA" sz="2800">
                <a:latin typeface="Simplified Arabic" pitchFamily="18" charset="-78"/>
                <a:ea typeface="Times New Roman (Arabic)"/>
                <a:cs typeface="Simplified Arabic" pitchFamily="18" charset="-78"/>
              </a:rPr>
              <a:t>.القياس المتكرر .</a:t>
            </a:r>
            <a:endParaRPr lang="en-US" sz="2800">
              <a:latin typeface="Simplified Arabic" pitchFamily="18" charset="-78"/>
              <a:ea typeface="Times New Roman (Arabic)"/>
              <a:cs typeface="Simplified Arabic" pitchFamily="18" charset="-78"/>
            </a:endParaRPr>
          </a:p>
        </p:txBody>
      </p:sp>
      <p:sp>
        <p:nvSpPr>
          <p:cNvPr id="84995" name="TextBox 3"/>
          <p:cNvSpPr txBox="1">
            <a:spLocks noChangeArrowheads="1"/>
          </p:cNvSpPr>
          <p:nvPr/>
        </p:nvSpPr>
        <p:spPr bwMode="auto">
          <a:xfrm>
            <a:off x="1981200" y="215900"/>
            <a:ext cx="54102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r>
              <a:rPr lang="ar-JO" sz="3200" b="1"/>
              <a:t>العوامل التي تؤثّر على فاعليّة العقاب</a:t>
            </a:r>
            <a:endParaRPr lang="en-US" sz="3200" b="1"/>
          </a:p>
        </p:txBody>
      </p:sp>
    </p:spTree>
    <p:extLst>
      <p:ext uri="{BB962C8B-B14F-4D97-AF65-F5344CB8AC3E}">
        <p14:creationId xmlns:p14="http://schemas.microsoft.com/office/powerpoint/2010/main" val="87462498"/>
      </p:ext>
    </p:extLst>
  </p:cSld>
  <p:clrMapOvr>
    <a:masterClrMapping/>
  </p:clrMapOvr>
  <p:transition>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3" descr="C:\Program Files\Common Files\Microsoft Shared\Clipart\themes1\Bullets\BD15018_.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486275" y="3343275"/>
            <a:ext cx="171450"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3" name="WordArt 4"/>
          <p:cNvSpPr>
            <a:spLocks noChangeArrowheads="1" noChangeShapeType="1" noTextEdit="1"/>
          </p:cNvSpPr>
          <p:nvPr/>
        </p:nvSpPr>
        <p:spPr bwMode="auto">
          <a:xfrm>
            <a:off x="304800" y="1905000"/>
            <a:ext cx="8229600" cy="2057400"/>
          </a:xfrm>
          <a:prstGeom prst="rect">
            <a:avLst/>
          </a:prstGeom>
        </p:spPr>
        <p:txBody>
          <a:bodyPr wrap="none" fromWordArt="1">
            <a:prstTxWarp prst="textFadeUp">
              <a:avLst>
                <a:gd name="adj" fmla="val 0"/>
              </a:avLst>
            </a:prstTxWarp>
          </a:bodyPr>
          <a:lstStyle/>
          <a:p>
            <a:pPr algn="ctr">
              <a:defRPr/>
            </a:pPr>
            <a:r>
              <a:rPr lang="ar-JO" sz="3600" kern="10" dirty="0">
                <a:ln w="19050">
                  <a:noFill/>
                  <a:round/>
                  <a:headEnd/>
                  <a:tailEnd/>
                </a:ln>
                <a:effectLst>
                  <a:prstShdw prst="shdw17" dist="17961" dir="13500000">
                    <a:srgbClr val="003D7A"/>
                  </a:prstShdw>
                </a:effectLst>
              </a:rPr>
              <a:t>بدائل العقاب</a:t>
            </a:r>
            <a:r>
              <a:rPr lang="ar-JO" sz="3600" kern="10" dirty="0">
                <a:ln w="19050">
                  <a:noFill/>
                  <a:round/>
                  <a:headEnd/>
                  <a:tailEnd/>
                </a:ln>
                <a:effectLst>
                  <a:prstShdw prst="shdw17" dist="17961" dir="13500000">
                    <a:srgbClr val="003D7A"/>
                  </a:prstShdw>
                </a:effectLst>
                <a:latin typeface="Times New Roman (Arabic)"/>
                <a:cs typeface="Times New Roman (Arabic)"/>
              </a:rPr>
              <a:t> </a:t>
            </a:r>
            <a:endParaRPr lang="en-US" sz="3600" kern="10" dirty="0">
              <a:ln w="19050">
                <a:noFill/>
                <a:round/>
                <a:headEnd/>
                <a:tailEnd/>
              </a:ln>
              <a:effectLst>
                <a:prstShdw prst="shdw17" dist="17961" dir="13500000">
                  <a:srgbClr val="003D7A"/>
                </a:prstShdw>
              </a:effectLst>
              <a:latin typeface="Times New Roman (Arabic)"/>
              <a:cs typeface="Times New Roman (Arabic)"/>
            </a:endParaRPr>
          </a:p>
        </p:txBody>
      </p:sp>
    </p:spTree>
  </p:cSld>
  <p:clrMapOvr>
    <a:masterClrMapping/>
  </p:clrMapOvr>
  <p:transition>
    <p:randomBar dir="vert"/>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609600" y="290513"/>
            <a:ext cx="7910513" cy="1081087"/>
          </a:xfrm>
        </p:spPr>
        <p:txBody>
          <a:bodyPr/>
          <a:lstStyle/>
          <a:p>
            <a:pPr eaLnBrk="1" hangingPunct="1">
              <a:defRPr/>
            </a:pPr>
            <a:r>
              <a:rPr lang="ar-QA" sz="2800" b="1" dirty="0" smtClean="0">
                <a:latin typeface="Simplified Arabic" pitchFamily="18" charset="-78"/>
                <a:ea typeface="+mn-ea"/>
                <a:cs typeface="Simplified Arabic" pitchFamily="18" charset="-78"/>
              </a:rPr>
              <a:t>التصحيح الزائد </a:t>
            </a:r>
            <a:endParaRPr lang="en-US" sz="2800" b="1" dirty="0" smtClean="0">
              <a:latin typeface="Simplified Arabic" pitchFamily="18" charset="-78"/>
              <a:ea typeface="+mn-ea"/>
              <a:cs typeface="Simplified Arabic" pitchFamily="18" charset="-78"/>
            </a:endParaRPr>
          </a:p>
        </p:txBody>
      </p:sp>
      <p:sp>
        <p:nvSpPr>
          <p:cNvPr id="68611" name="Rectangle 3"/>
          <p:cNvSpPr>
            <a:spLocks noGrp="1" noChangeArrowheads="1"/>
          </p:cNvSpPr>
          <p:nvPr>
            <p:ph type="body" idx="1"/>
          </p:nvPr>
        </p:nvSpPr>
        <p:spPr>
          <a:xfrm>
            <a:off x="179388" y="1801813"/>
            <a:ext cx="8736012" cy="3913187"/>
          </a:xfrm>
        </p:spPr>
        <p:txBody>
          <a:bodyPr/>
          <a:lstStyle/>
          <a:p>
            <a:pPr algn="r" rtl="1" eaLnBrk="1" hangingPunct="1"/>
            <a:r>
              <a:rPr lang="ar-SA" sz="2400" smtClean="0">
                <a:latin typeface="Simplified Arabic" pitchFamily="18" charset="-78"/>
                <a:cs typeface="Simplified Arabic" pitchFamily="18" charset="-78"/>
              </a:rPr>
              <a:t>وهو ما يسمى "تصحيح الوضع" والقيام بسلوكيات مناقضة للسلوك غير المرغوب الذي يراد تقليله بشكل متكرر لفترة زمنية محددة وهو ما يسمى " الممارسة الايجابية".</a:t>
            </a:r>
            <a:br>
              <a:rPr lang="ar-SA" sz="2400" smtClean="0">
                <a:latin typeface="Simplified Arabic" pitchFamily="18" charset="-78"/>
                <a:cs typeface="Simplified Arabic" pitchFamily="18" charset="-78"/>
              </a:rPr>
            </a:br>
            <a:endParaRPr lang="ar-EG" sz="2400" smtClean="0">
              <a:latin typeface="Simplified Arabic" pitchFamily="18" charset="-78"/>
              <a:cs typeface="Simplified Arabic" pitchFamily="18" charset="-78"/>
            </a:endParaRPr>
          </a:p>
          <a:p>
            <a:pPr algn="r" rtl="1" eaLnBrk="1" hangingPunct="1"/>
            <a:r>
              <a:rPr lang="ar-SA" sz="2400" smtClean="0">
                <a:latin typeface="Simplified Arabic" pitchFamily="18" charset="-78"/>
                <a:cs typeface="Simplified Arabic" pitchFamily="18" charset="-78"/>
              </a:rPr>
              <a:t>ومن الأشكال الرئيسية للتصحيح الزائد ما يلي:-</a:t>
            </a:r>
            <a:br>
              <a:rPr lang="ar-SA" sz="2400" smtClean="0">
                <a:latin typeface="Simplified Arabic" pitchFamily="18" charset="-78"/>
                <a:cs typeface="Simplified Arabic" pitchFamily="18" charset="-78"/>
              </a:rPr>
            </a:br>
            <a:r>
              <a:rPr lang="ar-SA" sz="2400" smtClean="0">
                <a:latin typeface="Simplified Arabic" pitchFamily="18" charset="-78"/>
                <a:cs typeface="Simplified Arabic" pitchFamily="18" charset="-78"/>
              </a:rPr>
              <a:t/>
            </a:r>
            <a:br>
              <a:rPr lang="ar-SA" sz="2400" smtClean="0">
                <a:latin typeface="Simplified Arabic" pitchFamily="18" charset="-78"/>
                <a:cs typeface="Simplified Arabic" pitchFamily="18" charset="-78"/>
              </a:rPr>
            </a:br>
            <a:r>
              <a:rPr lang="ar-EG" sz="2400" smtClean="0">
                <a:latin typeface="Simplified Arabic" pitchFamily="18" charset="-78"/>
                <a:cs typeface="Simplified Arabic" pitchFamily="18" charset="-78"/>
              </a:rPr>
              <a:t>1- ا</a:t>
            </a:r>
            <a:r>
              <a:rPr lang="ar-SA" sz="2400" smtClean="0">
                <a:latin typeface="Simplified Arabic" pitchFamily="18" charset="-78"/>
                <a:cs typeface="Simplified Arabic" pitchFamily="18" charset="-78"/>
              </a:rPr>
              <a:t>لتدريب على العناية الفمية</a:t>
            </a:r>
            <a:endParaRPr lang="ar-EG"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    2- </a:t>
            </a:r>
            <a:r>
              <a:rPr lang="ar-SA" sz="2400" smtClean="0">
                <a:latin typeface="Simplified Arabic" pitchFamily="18" charset="-78"/>
                <a:cs typeface="Simplified Arabic" pitchFamily="18" charset="-78"/>
              </a:rPr>
              <a:t>التدريب على الترتيب </a:t>
            </a:r>
            <a:r>
              <a:rPr lang="ar-EG" sz="2400" smtClean="0">
                <a:latin typeface="Simplified Arabic" pitchFamily="18" charset="-78"/>
                <a:cs typeface="Simplified Arabic" pitchFamily="18" charset="-78"/>
              </a:rPr>
              <a:t>الصفي</a:t>
            </a:r>
          </a:p>
          <a:p>
            <a:pPr algn="r" rtl="1" eaLnBrk="1" hangingPunct="1">
              <a:buFont typeface="Arial" pitchFamily="34" charset="0"/>
              <a:buNone/>
            </a:pPr>
            <a:r>
              <a:rPr lang="ar-EG" sz="2400" smtClean="0">
                <a:latin typeface="Simplified Arabic" pitchFamily="18" charset="-78"/>
                <a:cs typeface="Simplified Arabic" pitchFamily="18" charset="-78"/>
              </a:rPr>
              <a:t>    3- </a:t>
            </a:r>
            <a:r>
              <a:rPr lang="ar-SA" sz="2400" smtClean="0">
                <a:latin typeface="Simplified Arabic" pitchFamily="18" charset="-78"/>
                <a:cs typeface="Simplified Arabic" pitchFamily="18" charset="-78"/>
              </a:rPr>
              <a:t>التدريب على الطمأنينة الاجتماعية</a:t>
            </a:r>
            <a:endParaRPr lang="ar-EG" sz="2400" smtClean="0">
              <a:latin typeface="Simplified Arabic" pitchFamily="18" charset="-78"/>
              <a:cs typeface="Simplified Arabic" pitchFamily="18" charset="-78"/>
            </a:endParaRPr>
          </a:p>
          <a:p>
            <a:pPr algn="r" rtl="1" eaLnBrk="1" hangingPunct="1"/>
            <a:endParaRPr lang="en-US"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3"/>
          <p:cNvSpPr>
            <a:spLocks noGrp="1" noChangeArrowheads="1"/>
          </p:cNvSpPr>
          <p:nvPr>
            <p:ph type="body" idx="1"/>
          </p:nvPr>
        </p:nvSpPr>
        <p:spPr>
          <a:xfrm>
            <a:off x="76200" y="2209800"/>
            <a:ext cx="8991600" cy="2286000"/>
          </a:xfrm>
        </p:spPr>
        <p:txBody>
          <a:bodyPr/>
          <a:lstStyle/>
          <a:p>
            <a:pPr algn="r" rtl="1" eaLnBrk="1" hangingPunct="1">
              <a:lnSpc>
                <a:spcPct val="90000"/>
              </a:lnSpc>
            </a:pPr>
            <a:r>
              <a:rPr lang="ar-EG" sz="2400" smtClean="0">
                <a:latin typeface="Simplified Arabic" pitchFamily="18" charset="-78"/>
                <a:cs typeface="Simplified Arabic" pitchFamily="18" charset="-78"/>
              </a:rPr>
              <a:t>إ</a:t>
            </a:r>
            <a:r>
              <a:rPr lang="ar-QA" sz="2400" smtClean="0">
                <a:latin typeface="Simplified Arabic" pitchFamily="18" charset="-78"/>
                <a:cs typeface="Simplified Arabic" pitchFamily="18" charset="-78"/>
              </a:rPr>
              <a:t>ن هذه الطريقة تعاقب السلوك الفوضوي من جهة وتعلم الطفل الاستجابة الصحيحة من جهة اخرى .</a:t>
            </a:r>
          </a:p>
          <a:p>
            <a:pPr algn="r" rtl="1" eaLnBrk="1" hangingPunct="1">
              <a:lnSpc>
                <a:spcPct val="90000"/>
              </a:lnSpc>
            </a:pPr>
            <a:r>
              <a:rPr lang="ar-QA" sz="2400" smtClean="0">
                <a:latin typeface="Simplified Arabic" pitchFamily="18" charset="-78"/>
                <a:cs typeface="Simplified Arabic" pitchFamily="18" charset="-78"/>
              </a:rPr>
              <a:t>وتعتمد الممارسة الايجابية على الشكل الذي يأخذه السلوك الفوضوي ......فإذا كان هذا السلوك متمثلا بالتحدث دون استئذان فالسلوك الذي ينبغي على الطفل تعلمه هو التحدث بطريقة مناسبة . </a:t>
            </a:r>
            <a:endParaRPr lang="ar-EG"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a:xfrm>
            <a:off x="457200" y="381000"/>
            <a:ext cx="8229600" cy="914400"/>
          </a:xfrm>
        </p:spPr>
        <p:txBody>
          <a:bodyPr rtlCol="0">
            <a:normAutofit fontScale="90000"/>
          </a:bodyPr>
          <a:lstStyle/>
          <a:p>
            <a:pPr rtl="1" eaLnBrk="1" fontAlgn="auto" hangingPunct="1">
              <a:spcAft>
                <a:spcPts val="0"/>
              </a:spcAft>
              <a:defRPr/>
            </a:pPr>
            <a:r>
              <a:rPr lang="ar-SA" sz="4000" b="1" dirty="0" smtClean="0"/>
              <a:t>النمو الجسمي</a:t>
            </a:r>
            <a:r>
              <a:rPr lang="ar-SA" sz="4000" dirty="0" smtClean="0"/>
              <a:t/>
            </a:r>
            <a:br>
              <a:rPr lang="ar-SA" sz="4000" dirty="0" smtClean="0"/>
            </a:br>
            <a:endParaRPr lang="en-US" sz="4000" dirty="0" smtClean="0"/>
          </a:p>
        </p:txBody>
      </p:sp>
      <p:sp>
        <p:nvSpPr>
          <p:cNvPr id="51203" name="Rectangle 3"/>
          <p:cNvSpPr>
            <a:spLocks noGrp="1" noChangeArrowheads="1"/>
          </p:cNvSpPr>
          <p:nvPr>
            <p:ph idx="1"/>
          </p:nvPr>
        </p:nvSpPr>
        <p:spPr>
          <a:xfrm>
            <a:off x="76200" y="1600200"/>
            <a:ext cx="8991600" cy="4525963"/>
          </a:xfrm>
        </p:spPr>
        <p:txBody>
          <a:bodyPr rtlCol="0">
            <a:normAutofit/>
          </a:bodyPr>
          <a:lstStyle/>
          <a:p>
            <a:pPr algn="just" rtl="1" eaLnBrk="1" fontAlgn="auto" hangingPunct="1">
              <a:lnSpc>
                <a:spcPct val="90000"/>
              </a:lnSpc>
              <a:spcAft>
                <a:spcPts val="0"/>
              </a:spcAft>
              <a:buFontTx/>
              <a:buChar char="-"/>
              <a:defRPr/>
            </a:pPr>
            <a:r>
              <a:rPr lang="ar-SA" sz="2400" dirty="0" smtClean="0">
                <a:latin typeface="Simplified Arabic" pitchFamily="18" charset="-78"/>
                <a:cs typeface="Simplified Arabic" pitchFamily="18" charset="-78"/>
              </a:rPr>
              <a:t>يتميز النمو الجسمي بسرعته الكبيرة التي يغلب عليها عدم الانتظام في أجزاء</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الجسم المختلفة، فالأنف يبدو كبيرا</a:t>
            </a:r>
            <a:r>
              <a:rPr lang="ar-JO" sz="2400" dirty="0" smtClean="0">
                <a:latin typeface="Simplified Arabic" pitchFamily="18" charset="-78"/>
                <a:cs typeface="Simplified Arabic" pitchFamily="18" charset="-78"/>
              </a:rPr>
              <a:t>ً</a:t>
            </a:r>
            <a:r>
              <a:rPr lang="ar-SA" sz="2400" dirty="0" smtClean="0">
                <a:latin typeface="Simplified Arabic" pitchFamily="18" charset="-78"/>
                <a:cs typeface="Simplified Arabic" pitchFamily="18" charset="-78"/>
              </a:rPr>
              <a:t> والوجه غير متناسق، والجسم لا يتناسق</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طولا</a:t>
            </a:r>
            <a:r>
              <a:rPr lang="ar-JO" sz="2400" dirty="0" smtClean="0">
                <a:latin typeface="Simplified Arabic" pitchFamily="18" charset="-78"/>
                <a:cs typeface="Simplified Arabic" pitchFamily="18" charset="-78"/>
              </a:rPr>
              <a:t>ً</a:t>
            </a:r>
            <a:r>
              <a:rPr lang="ar-SA" sz="2400" dirty="0" smtClean="0">
                <a:latin typeface="Simplified Arabic" pitchFamily="18" charset="-78"/>
                <a:cs typeface="Simplified Arabic" pitchFamily="18" charset="-78"/>
              </a:rPr>
              <a:t> وعرضا</a:t>
            </a:r>
            <a:r>
              <a:rPr lang="ar-JO" sz="2400" dirty="0" smtClean="0">
                <a:latin typeface="Simplified Arabic" pitchFamily="18" charset="-78"/>
                <a:cs typeface="Simplified Arabic" pitchFamily="18" charset="-78"/>
              </a:rPr>
              <a:t>ً</a:t>
            </a:r>
            <a:r>
              <a:rPr lang="ar-SA" sz="2400" dirty="0" smtClean="0">
                <a:latin typeface="Simplified Arabic" pitchFamily="18" charset="-78"/>
                <a:cs typeface="Simplified Arabic" pitchFamily="18" charset="-78"/>
              </a:rPr>
              <a:t> مما يصيب المراهق بالقلق ويزيد من حرجه.</a:t>
            </a:r>
            <a:endParaRPr lang="ar-JO" sz="2400" dirty="0" smtClean="0">
              <a:latin typeface="Simplified Arabic" pitchFamily="18" charset="-78"/>
              <a:cs typeface="Simplified Arabic" pitchFamily="18" charset="-78"/>
            </a:endParaRPr>
          </a:p>
          <a:p>
            <a:pPr marL="0" indent="0" algn="just"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buFontTx/>
              <a:buChar char="-"/>
              <a:defRPr/>
            </a:pPr>
            <a:r>
              <a:rPr lang="ar-SA" sz="2400" dirty="0" smtClean="0">
                <a:latin typeface="Simplified Arabic" pitchFamily="18" charset="-78"/>
                <a:cs typeface="Simplified Arabic" pitchFamily="18" charset="-78"/>
              </a:rPr>
              <a:t>النمو الجسمي لا يسير في توازن مع مظاهر النمو الأخرى مما يجعل الكبار</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يندهشون من تصرفاته ويسخرون منه عندما يجدون سلوكه لا يتناسب مع</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جسمه.</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buFontTx/>
              <a:buChar char="-"/>
              <a:defRPr/>
            </a:pPr>
            <a:r>
              <a:rPr lang="ar-SA" sz="2400" dirty="0" smtClean="0">
                <a:latin typeface="Simplified Arabic" pitchFamily="18" charset="-78"/>
                <a:cs typeface="Simplified Arabic" pitchFamily="18" charset="-78"/>
              </a:rPr>
              <a:t>سرعة النمو وما يصاحبها من تغيرات داخلية تسبب له الإجهاد ونقص الطاقة</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والميل إلى</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r>
              <a:rPr lang="ar-JO" sz="2400" dirty="0">
                <a:latin typeface="Simplified Arabic" pitchFamily="18" charset="-78"/>
                <a:cs typeface="Simplified Arabic" pitchFamily="18" charset="-78"/>
              </a:rPr>
              <a:t> </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التراخي وعدم العمل وقد يظهر فقدان الشهية وتشاهد العصبية</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والقلق والصداع عند</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r>
              <a:rPr lang="ar-JO" sz="2400" dirty="0">
                <a:latin typeface="Simplified Arabic" pitchFamily="18" charset="-78"/>
                <a:cs typeface="Simplified Arabic" pitchFamily="18" charset="-78"/>
              </a:rPr>
              <a:t> </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البعض.</a:t>
            </a:r>
            <a:endParaRPr lang="en-US" sz="2400" dirty="0" smtClean="0">
              <a:latin typeface="Simplified Arabic" pitchFamily="18" charset="-78"/>
              <a:cs typeface="Simplified Arabic" pitchFamily="18" charset="-78"/>
            </a:endParaRPr>
          </a:p>
          <a:p>
            <a:pPr eaLnBrk="1" fontAlgn="auto" hangingPunct="1">
              <a:lnSpc>
                <a:spcPct val="90000"/>
              </a:lnSpc>
              <a:spcAft>
                <a:spcPts val="0"/>
              </a:spcAft>
              <a:defRPr/>
            </a:pPr>
            <a:endParaRPr lang="en-US" sz="2400" dirty="0" smtClean="0">
              <a:latin typeface="Simplified Arabic" pitchFamily="18" charset="-78"/>
              <a:cs typeface="Simplified Arabic" pitchFamily="18" charset="-78"/>
            </a:endParaRPr>
          </a:p>
        </p:txBody>
      </p:sp>
    </p:spTree>
  </p:cSld>
  <p:clrMapOvr>
    <a:masterClrMapping/>
  </p:clrMapOvr>
  <p:transition>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28600"/>
            <a:ext cx="8229600" cy="1143000"/>
          </a:xfrm>
        </p:spPr>
        <p:txBody>
          <a:bodyPr/>
          <a:lstStyle/>
          <a:p>
            <a:pPr eaLnBrk="1" hangingPunct="1">
              <a:defRPr/>
            </a:pPr>
            <a:r>
              <a:rPr lang="ar-QA" sz="2800" b="1" dirty="0" smtClean="0">
                <a:latin typeface="Simplified Arabic" pitchFamily="18" charset="-78"/>
                <a:ea typeface="+mn-ea"/>
                <a:cs typeface="Simplified Arabic" pitchFamily="18" charset="-78"/>
              </a:rPr>
              <a:t>الإقصاء</a:t>
            </a:r>
            <a:r>
              <a:rPr lang="ar-QA" b="1" dirty="0" smtClean="0">
                <a:latin typeface="Simplified Arabic" pitchFamily="18" charset="-78"/>
                <a:cs typeface="Simplified Arabic" pitchFamily="18" charset="-78"/>
              </a:rPr>
              <a:t> </a:t>
            </a:r>
            <a:endParaRPr lang="en-US" b="1" dirty="0" smtClean="0">
              <a:latin typeface="Simplified Arabic" pitchFamily="18" charset="-78"/>
              <a:cs typeface="Simplified Arabic" pitchFamily="18" charset="-78"/>
            </a:endParaRPr>
          </a:p>
        </p:txBody>
      </p:sp>
      <p:sp>
        <p:nvSpPr>
          <p:cNvPr id="70659" name="Rectangle 3"/>
          <p:cNvSpPr>
            <a:spLocks noGrp="1" noChangeArrowheads="1"/>
          </p:cNvSpPr>
          <p:nvPr>
            <p:ph type="body" idx="1"/>
          </p:nvPr>
        </p:nvSpPr>
        <p:spPr>
          <a:xfrm>
            <a:off x="533400" y="990600"/>
            <a:ext cx="8229600" cy="5360988"/>
          </a:xfrm>
        </p:spPr>
        <p:txBody>
          <a:bodyPr/>
          <a:lstStyle/>
          <a:p>
            <a:pPr algn="just" rtl="1" eaLnBrk="1" hangingPunct="1"/>
            <a:r>
              <a:rPr lang="ar-EG"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يعرف الإقصاء على أنه إجراء عقابي يعمل على تقليل السلوك غير المرغوب فيه من خلال إزالة المعززات الايجابية مدة زمنية محددة بعد حدوث ذلك السلوك مباشرة ويمكن أن يأخذ الإقصاء أحد الشكلين التاليين:-</a:t>
            </a:r>
            <a:endParaRPr lang="ar-EG" sz="2400" dirty="0" smtClean="0">
              <a:latin typeface="Simplified Arabic" pitchFamily="18" charset="-78"/>
              <a:cs typeface="Simplified Arabic" pitchFamily="18" charset="-78"/>
            </a:endParaRPr>
          </a:p>
          <a:p>
            <a:pPr algn="r" rtl="1" eaLnBrk="1" hangingPunct="1">
              <a:buFont typeface="Arial" pitchFamily="34" charset="0"/>
              <a:buNone/>
            </a:pPr>
            <a:endParaRPr lang="ar-EG" sz="2400" dirty="0" smtClean="0">
              <a:latin typeface="Simplified Arabic" pitchFamily="18" charset="-78"/>
              <a:cs typeface="Simplified Arabic" pitchFamily="18" charset="-78"/>
            </a:endParaRPr>
          </a:p>
          <a:p>
            <a:pPr lvl="1" algn="just" rtl="1" eaLnBrk="1" hangingPunct="1">
              <a:buFont typeface="Arial" pitchFamily="34" charset="0"/>
              <a:buNone/>
            </a:pPr>
            <a:r>
              <a:rPr lang="ar-EG" sz="2000" dirty="0" smtClean="0">
                <a:latin typeface="Simplified Arabic" pitchFamily="18" charset="-78"/>
                <a:cs typeface="Simplified Arabic" pitchFamily="18" charset="-78"/>
              </a:rPr>
              <a:t>1-  </a:t>
            </a:r>
            <a:r>
              <a:rPr lang="ar-SA" sz="2000" dirty="0" smtClean="0">
                <a:latin typeface="Simplified Arabic" pitchFamily="18" charset="-78"/>
                <a:cs typeface="Simplified Arabic" pitchFamily="18" charset="-78"/>
              </a:rPr>
              <a:t>إقصاء الطالب عن النشاط الجاري حال تأديته للسلوك غير المقبول ويطلب منه أن يجلس بعيداً عن الأفراد الآخرين وأن يراقبهم وهم يسلكون السلوك المقبول والمرغوب ويسمى هذا النوع " بالملاحظة المشروطة ”.</a:t>
            </a:r>
            <a:endParaRPr lang="ar-EG" sz="2000" dirty="0" smtClean="0">
              <a:latin typeface="Simplified Arabic" pitchFamily="18" charset="-78"/>
              <a:cs typeface="Simplified Arabic" pitchFamily="18" charset="-78"/>
            </a:endParaRPr>
          </a:p>
          <a:p>
            <a:pPr algn="r" rtl="1" eaLnBrk="1" hangingPunct="1">
              <a:buFont typeface="Arial" pitchFamily="34" charset="0"/>
              <a:buNone/>
            </a:pPr>
            <a:endParaRPr lang="ar-EG" sz="2400" dirty="0" smtClean="0">
              <a:latin typeface="Simplified Arabic" pitchFamily="18" charset="-78"/>
              <a:cs typeface="Simplified Arabic" pitchFamily="18" charset="-78"/>
            </a:endParaRPr>
          </a:p>
          <a:p>
            <a:pPr lvl="1" algn="just" rtl="1" eaLnBrk="1" hangingPunct="1">
              <a:buFont typeface="Arial" pitchFamily="34" charset="0"/>
              <a:buNone/>
            </a:pPr>
            <a:r>
              <a:rPr lang="ar-EG" sz="2000" dirty="0" smtClean="0">
                <a:latin typeface="Simplified Arabic" pitchFamily="18" charset="-78"/>
                <a:cs typeface="Simplified Arabic" pitchFamily="18" charset="-78"/>
              </a:rPr>
              <a:t>2- </a:t>
            </a:r>
            <a:r>
              <a:rPr lang="ar-SA" sz="2000" dirty="0" smtClean="0">
                <a:latin typeface="Simplified Arabic" pitchFamily="18" charset="-78"/>
                <a:cs typeface="Simplified Arabic" pitchFamily="18" charset="-78"/>
              </a:rPr>
              <a:t>منع الطالب من الاستمرار في تأدية النشاط حال حدوث السلوك غير المرغوب فيه وحرمانه من إمكانية مراقبة الآخرين، فالطالب مثلاُ قد يؤمر بأن يتجه إلى الحائط وقد يمنع من رؤية الآخرين في غرفة الصف من خلال استخدام ستارة أو غيرها ويسمى هذا النوع "الإقصاء بالاستثناء”.</a:t>
            </a:r>
            <a:endParaRPr lang="ar-QA" sz="2000" dirty="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152400"/>
            <a:ext cx="8229600" cy="1143000"/>
          </a:xfrm>
        </p:spPr>
        <p:txBody>
          <a:bodyPr/>
          <a:lstStyle/>
          <a:p>
            <a:pPr eaLnBrk="1" hangingPunct="1">
              <a:defRPr/>
            </a:pPr>
            <a:r>
              <a:rPr lang="ar-QA" sz="2800" b="1" dirty="0" smtClean="0">
                <a:latin typeface="Simplified Arabic" pitchFamily="18" charset="-78"/>
                <a:ea typeface="+mn-ea"/>
                <a:cs typeface="Simplified Arabic" pitchFamily="18" charset="-78"/>
              </a:rPr>
              <a:t>التوبيخ</a:t>
            </a:r>
            <a:r>
              <a:rPr lang="ar-QA" b="1" dirty="0" smtClean="0">
                <a:latin typeface="Simplified Arabic" pitchFamily="18" charset="-78"/>
                <a:cs typeface="Simplified Arabic" pitchFamily="18" charset="-78"/>
              </a:rPr>
              <a:t> </a:t>
            </a:r>
            <a:endParaRPr lang="en-US" b="1" dirty="0" smtClean="0">
              <a:latin typeface="Simplified Arabic" pitchFamily="18" charset="-78"/>
              <a:cs typeface="Simplified Arabic" pitchFamily="18" charset="-78"/>
            </a:endParaRPr>
          </a:p>
        </p:txBody>
      </p:sp>
      <p:sp>
        <p:nvSpPr>
          <p:cNvPr id="71683" name="Rectangle 3"/>
          <p:cNvSpPr>
            <a:spLocks noGrp="1" noChangeArrowheads="1"/>
          </p:cNvSpPr>
          <p:nvPr>
            <p:ph type="body" idx="1"/>
          </p:nvPr>
        </p:nvSpPr>
        <p:spPr>
          <a:xfrm>
            <a:off x="0" y="1066800"/>
            <a:ext cx="9067800" cy="5360988"/>
          </a:xfrm>
        </p:spPr>
        <p:txBody>
          <a:bodyPr/>
          <a:lstStyle/>
          <a:p>
            <a:pPr algn="r" rtl="1" eaLnBrk="1" hangingPunct="1"/>
            <a:r>
              <a:rPr lang="ar-QA" sz="2400" smtClean="0">
                <a:latin typeface="Simplified Arabic" pitchFamily="18" charset="-78"/>
                <a:cs typeface="Simplified Arabic" pitchFamily="18" charset="-78"/>
              </a:rPr>
              <a:t>ال</a:t>
            </a:r>
            <a:r>
              <a:rPr lang="ar-EG" sz="2400" smtClean="0">
                <a:latin typeface="Simplified Arabic" pitchFamily="18" charset="-78"/>
                <a:cs typeface="Simplified Arabic" pitchFamily="18" charset="-78"/>
              </a:rPr>
              <a:t>أ</a:t>
            </a:r>
            <a:r>
              <a:rPr lang="ar-QA" sz="2400" smtClean="0">
                <a:latin typeface="Simplified Arabic" pitchFamily="18" charset="-78"/>
                <a:cs typeface="Simplified Arabic" pitchFamily="18" charset="-78"/>
              </a:rPr>
              <a:t>ساليب السابقة قد لا تقدم ال</a:t>
            </a:r>
            <a:r>
              <a:rPr lang="ar-EG" sz="2400" smtClean="0">
                <a:latin typeface="Simplified Arabic" pitchFamily="18" charset="-78"/>
                <a:cs typeface="Simplified Arabic" pitchFamily="18" charset="-78"/>
              </a:rPr>
              <a:t>أ</a:t>
            </a:r>
            <a:r>
              <a:rPr lang="ar-QA" sz="2400" smtClean="0">
                <a:latin typeface="Simplified Arabic" pitchFamily="18" charset="-78"/>
                <a:cs typeface="Simplified Arabic" pitchFamily="18" charset="-78"/>
              </a:rPr>
              <a:t>سلوب المناسب للتعامل مع السلوك </a:t>
            </a:r>
            <a:r>
              <a:rPr lang="ar-EG" sz="2400" smtClean="0">
                <a:latin typeface="Simplified Arabic" pitchFamily="18" charset="-78"/>
                <a:cs typeface="Simplified Arabic" pitchFamily="18" charset="-78"/>
              </a:rPr>
              <a:t>الفوضوي , لذا </a:t>
            </a:r>
          </a:p>
          <a:p>
            <a:pPr algn="r" rtl="1" eaLnBrk="1" hangingPunct="1">
              <a:buFont typeface="Arial" pitchFamily="34" charset="0"/>
              <a:buNone/>
            </a:pPr>
            <a:r>
              <a:rPr lang="ar-EG" sz="2400" smtClean="0">
                <a:latin typeface="Simplified Arabic" pitchFamily="18" charset="-78"/>
                <a:cs typeface="Simplified Arabic" pitchFamily="18" charset="-78"/>
              </a:rPr>
              <a:t>    يمكن استخدام أسلوب </a:t>
            </a:r>
            <a:r>
              <a:rPr lang="ar-QA" sz="2400" smtClean="0">
                <a:latin typeface="Simplified Arabic" pitchFamily="18" charset="-78"/>
                <a:cs typeface="Simplified Arabic" pitchFamily="18" charset="-78"/>
              </a:rPr>
              <a:t>التوبيخ </a:t>
            </a:r>
            <a:r>
              <a:rPr lang="ar-EG" sz="2400" smtClean="0">
                <a:latin typeface="Simplified Arabic" pitchFamily="18" charset="-78"/>
                <a:cs typeface="Simplified Arabic" pitchFamily="18" charset="-78"/>
              </a:rPr>
              <a:t>والذي يعني </a:t>
            </a:r>
            <a:r>
              <a:rPr lang="ar-QA" sz="2400" smtClean="0">
                <a:latin typeface="Simplified Arabic" pitchFamily="18" charset="-78"/>
                <a:cs typeface="Simplified Arabic" pitchFamily="18" charset="-78"/>
              </a:rPr>
              <a:t>:</a:t>
            </a:r>
            <a:endParaRPr lang="ar-EG"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    </a:t>
            </a:r>
            <a:r>
              <a:rPr lang="ar-QA" sz="2400" smtClean="0">
                <a:latin typeface="Simplified Arabic" pitchFamily="18" charset="-78"/>
                <a:cs typeface="Simplified Arabic" pitchFamily="18" charset="-78"/>
              </a:rPr>
              <a:t>توبيخ الطفل ولفت انتباهه الى ضرورة التوقف عن السلوك الفوضوي والاهتمام </a:t>
            </a:r>
            <a:endParaRPr lang="ar-EG"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     </a:t>
            </a:r>
            <a:r>
              <a:rPr lang="ar-QA" sz="2400" smtClean="0">
                <a:latin typeface="Simplified Arabic" pitchFamily="18" charset="-78"/>
                <a:cs typeface="Simplified Arabic" pitchFamily="18" charset="-78"/>
              </a:rPr>
              <a:t>بتأدية واجباته المدرسية . </a:t>
            </a:r>
            <a:endParaRPr lang="ar-EG" sz="2400" smtClean="0">
              <a:latin typeface="Simplified Arabic" pitchFamily="18" charset="-78"/>
              <a:cs typeface="Simplified Arabic" pitchFamily="18" charset="-78"/>
            </a:endParaRPr>
          </a:p>
          <a:p>
            <a:pPr algn="r" rtl="1" eaLnBrk="1" hangingPunct="1">
              <a:buFont typeface="Arial" pitchFamily="34" charset="0"/>
              <a:buNone/>
            </a:pPr>
            <a:endParaRPr lang="ar-QA" sz="2400" smtClean="0">
              <a:latin typeface="Simplified Arabic" pitchFamily="18" charset="-78"/>
              <a:cs typeface="Simplified Arabic" pitchFamily="18" charset="-78"/>
            </a:endParaRPr>
          </a:p>
          <a:p>
            <a:pPr algn="ctr" rtl="1" eaLnBrk="1" hangingPunct="1">
              <a:buFont typeface="Arial" pitchFamily="34" charset="0"/>
              <a:buNone/>
            </a:pPr>
            <a:r>
              <a:rPr lang="ar-QA" sz="2400" smtClean="0">
                <a:latin typeface="Simplified Arabic" pitchFamily="18" charset="-78"/>
                <a:cs typeface="Simplified Arabic" pitchFamily="18" charset="-78"/>
              </a:rPr>
              <a:t> </a:t>
            </a:r>
            <a:r>
              <a:rPr lang="ar-EG" sz="2400" u="sng" smtClean="0">
                <a:latin typeface="Simplified Arabic" pitchFamily="18" charset="-78"/>
                <a:cs typeface="Simplified Arabic" pitchFamily="18" charset="-78"/>
              </a:rPr>
              <a:t>نقاش موجه:</a:t>
            </a:r>
          </a:p>
          <a:p>
            <a:pPr algn="ctr" rtl="1" eaLnBrk="1" hangingPunct="1">
              <a:buFont typeface="Arial" pitchFamily="34" charset="0"/>
              <a:buNone/>
            </a:pPr>
            <a:endParaRPr lang="ar-EG" sz="2400" u="sng" smtClean="0">
              <a:latin typeface="Simplified Arabic" pitchFamily="18" charset="-78"/>
              <a:cs typeface="Simplified Arabic" pitchFamily="18" charset="-78"/>
            </a:endParaRPr>
          </a:p>
          <a:p>
            <a:pPr algn="r" rtl="1" eaLnBrk="1" hangingPunct="1"/>
            <a:r>
              <a:rPr lang="ar-QA" sz="2400" smtClean="0">
                <a:latin typeface="Simplified Arabic" pitchFamily="18" charset="-78"/>
                <a:cs typeface="Simplified Arabic" pitchFamily="18" charset="-78"/>
              </a:rPr>
              <a:t>هل التوبيخ عن بعد وبصوت عال ويسمعه كل طلاب الصف أفضل أم التوبيخ عن </a:t>
            </a:r>
            <a:endParaRPr lang="ar-EG"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    </a:t>
            </a:r>
            <a:r>
              <a:rPr lang="ar-QA" sz="2400" smtClean="0">
                <a:latin typeface="Simplified Arabic" pitchFamily="18" charset="-78"/>
                <a:cs typeface="Simplified Arabic" pitchFamily="18" charset="-78"/>
              </a:rPr>
              <a:t>قرب</a:t>
            </a:r>
            <a:r>
              <a:rPr lang="ar-EG" sz="2400" smtClean="0">
                <a:latin typeface="Simplified Arabic" pitchFamily="18" charset="-78"/>
                <a:cs typeface="Simplified Arabic" pitchFamily="18" charset="-78"/>
              </a:rPr>
              <a:t> بحيث</a:t>
            </a:r>
            <a:r>
              <a:rPr lang="ar-QA" sz="2400" smtClean="0">
                <a:latin typeface="Simplified Arabic" pitchFamily="18" charset="-78"/>
                <a:cs typeface="Simplified Arabic" pitchFamily="18" charset="-78"/>
              </a:rPr>
              <a:t> لا يسمعه الا الطالب المستهدف وحده ؟ </a:t>
            </a:r>
            <a:endParaRPr lang="ar-EG"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    </a:t>
            </a:r>
            <a:endParaRPr lang="en-US"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52400"/>
            <a:ext cx="8229600" cy="1143000"/>
          </a:xfrm>
        </p:spPr>
        <p:txBody>
          <a:bodyPr/>
          <a:lstStyle/>
          <a:p>
            <a:pPr eaLnBrk="1" hangingPunct="1">
              <a:defRPr/>
            </a:pPr>
            <a:r>
              <a:rPr lang="ar-QA" sz="2800" b="1" dirty="0" smtClean="0">
                <a:latin typeface="Simplified Arabic" pitchFamily="18" charset="-78"/>
                <a:ea typeface="+mn-ea"/>
                <a:cs typeface="Simplified Arabic" pitchFamily="18" charset="-78"/>
              </a:rPr>
              <a:t>التوبيخ عن قرب أفضل</a:t>
            </a:r>
            <a:r>
              <a:rPr lang="ar-QA" b="1" dirty="0" smtClean="0">
                <a:latin typeface="Simplified Arabic" pitchFamily="18" charset="-78"/>
                <a:cs typeface="Simplified Arabic" pitchFamily="18" charset="-78"/>
              </a:rPr>
              <a:t> </a:t>
            </a:r>
            <a:endParaRPr lang="en-US" b="1" dirty="0" smtClean="0">
              <a:latin typeface="Simplified Arabic" pitchFamily="18" charset="-78"/>
              <a:cs typeface="Simplified Arabic" pitchFamily="18" charset="-78"/>
            </a:endParaRPr>
          </a:p>
        </p:txBody>
      </p:sp>
      <p:sp>
        <p:nvSpPr>
          <p:cNvPr id="72707" name="Rectangle 3"/>
          <p:cNvSpPr>
            <a:spLocks noGrp="1" noChangeArrowheads="1"/>
          </p:cNvSpPr>
          <p:nvPr>
            <p:ph type="body" idx="1"/>
          </p:nvPr>
        </p:nvSpPr>
        <p:spPr>
          <a:xfrm>
            <a:off x="457200" y="1341438"/>
            <a:ext cx="8229600" cy="4297362"/>
          </a:xfrm>
        </p:spPr>
        <p:txBody>
          <a:bodyPr/>
          <a:lstStyle/>
          <a:p>
            <a:pPr algn="r" rtl="1" eaLnBrk="1" hangingPunct="1"/>
            <a:r>
              <a:rPr lang="ar-QA" sz="2400" b="1" u="sng" smtClean="0">
                <a:latin typeface="Simplified Arabic" pitchFamily="18" charset="-78"/>
                <a:cs typeface="Simplified Arabic" pitchFamily="18" charset="-78"/>
              </a:rPr>
              <a:t>التوبيخ عن بعد يؤدي الى :</a:t>
            </a:r>
            <a:endParaRPr lang="ar-EG" sz="2400" b="1" u="sng" smtClean="0">
              <a:latin typeface="Simplified Arabic" pitchFamily="18" charset="-78"/>
              <a:cs typeface="Simplified Arabic" pitchFamily="18" charset="-78"/>
            </a:endParaRPr>
          </a:p>
          <a:p>
            <a:pPr algn="r" rtl="1" eaLnBrk="1" hangingPunct="1">
              <a:buFont typeface="Arial" pitchFamily="34" charset="0"/>
              <a:buNone/>
            </a:pPr>
            <a:endParaRPr lang="ar-QA" sz="2400" smtClean="0">
              <a:latin typeface="Simplified Arabic" pitchFamily="18" charset="-78"/>
              <a:cs typeface="Simplified Arabic" pitchFamily="18" charset="-78"/>
            </a:endParaRPr>
          </a:p>
          <a:p>
            <a:pPr algn="r" rtl="1" eaLnBrk="1" hangingPunct="1">
              <a:buFont typeface="Arial" pitchFamily="34" charset="0"/>
              <a:buNone/>
            </a:pPr>
            <a:r>
              <a:rPr lang="ar-EG" sz="2400" smtClean="0">
                <a:latin typeface="Simplified Arabic" pitchFamily="18" charset="-78"/>
                <a:cs typeface="Simplified Arabic" pitchFamily="18" charset="-78"/>
              </a:rPr>
              <a:t>1- </a:t>
            </a:r>
            <a:r>
              <a:rPr lang="ar-QA" sz="2400" smtClean="0">
                <a:latin typeface="Simplified Arabic" pitchFamily="18" charset="-78"/>
                <a:cs typeface="Simplified Arabic" pitchFamily="18" charset="-78"/>
              </a:rPr>
              <a:t>تشتت انتباه الطلاب في غرفة الصف </a:t>
            </a:r>
          </a:p>
          <a:p>
            <a:pPr algn="r" rtl="1" eaLnBrk="1" hangingPunct="1">
              <a:buFont typeface="Arial" pitchFamily="34" charset="0"/>
              <a:buNone/>
            </a:pPr>
            <a:r>
              <a:rPr lang="ar-EG" sz="2400" smtClean="0">
                <a:latin typeface="Simplified Arabic" pitchFamily="18" charset="-78"/>
                <a:cs typeface="Simplified Arabic" pitchFamily="18" charset="-78"/>
              </a:rPr>
              <a:t>2- </a:t>
            </a:r>
            <a:r>
              <a:rPr lang="ar-QA" sz="2400" smtClean="0">
                <a:latin typeface="Simplified Arabic" pitchFamily="18" charset="-78"/>
                <a:cs typeface="Simplified Arabic" pitchFamily="18" charset="-78"/>
              </a:rPr>
              <a:t>انتباه طلاب الصف الى الطالب المستهدف والذي يعد مكأفاة له الامر الذي  يقود الى اتساع دائرة الفوضى داخل الصف واتساع دائرة التوبيخ </a:t>
            </a:r>
            <a:endParaRPr lang="ar-EG" sz="2400" smtClean="0">
              <a:latin typeface="Simplified Arabic" pitchFamily="18" charset="-78"/>
              <a:cs typeface="Simplified Arabic" pitchFamily="18" charset="-78"/>
            </a:endParaRPr>
          </a:p>
          <a:p>
            <a:pPr algn="r" rtl="1" eaLnBrk="1" hangingPunct="1">
              <a:buFont typeface="Arial" pitchFamily="34" charset="0"/>
              <a:buNone/>
            </a:pPr>
            <a:endParaRPr lang="ar-QA" sz="2400" smtClean="0">
              <a:latin typeface="Simplified Arabic" pitchFamily="18" charset="-78"/>
              <a:cs typeface="Simplified Arabic" pitchFamily="18" charset="-78"/>
            </a:endParaRPr>
          </a:p>
          <a:p>
            <a:pPr algn="r" rtl="1" eaLnBrk="1" hangingPunct="1"/>
            <a:r>
              <a:rPr lang="ar-QA" sz="2400" b="1" u="sng" smtClean="0">
                <a:latin typeface="Simplified Arabic" pitchFamily="18" charset="-78"/>
                <a:cs typeface="Simplified Arabic" pitchFamily="18" charset="-78"/>
              </a:rPr>
              <a:t>التوبيخ من قرب </a:t>
            </a:r>
            <a:r>
              <a:rPr lang="ar-EG" sz="2400" b="1" u="sng" smtClean="0">
                <a:latin typeface="Simplified Arabic" pitchFamily="18" charset="-78"/>
                <a:cs typeface="Simplified Arabic" pitchFamily="18" charset="-78"/>
              </a:rPr>
              <a:t>:</a:t>
            </a:r>
          </a:p>
          <a:p>
            <a:pPr algn="r" rtl="1" eaLnBrk="1" hangingPunct="1">
              <a:buFont typeface="Arial" pitchFamily="34" charset="0"/>
              <a:buNone/>
            </a:pPr>
            <a:endParaRPr lang="ar-EG" sz="2400" u="sng" smtClean="0">
              <a:solidFill>
                <a:srgbClr val="FF0000"/>
              </a:solidFill>
              <a:latin typeface="Simplified Arabic" pitchFamily="18" charset="-78"/>
              <a:cs typeface="Simplified Arabic" pitchFamily="18" charset="-78"/>
            </a:endParaRPr>
          </a:p>
          <a:p>
            <a:pPr algn="r" rtl="1" eaLnBrk="1" hangingPunct="1">
              <a:buFont typeface="Arial" pitchFamily="34" charset="0"/>
              <a:buNone/>
            </a:pPr>
            <a:r>
              <a:rPr lang="ar-QA" sz="2400" smtClean="0">
                <a:latin typeface="Simplified Arabic" pitchFamily="18" charset="-78"/>
                <a:cs typeface="Simplified Arabic" pitchFamily="18" charset="-78"/>
              </a:rPr>
              <a:t>أفضل ويتضمن استراتيجيات الاتصال العيني والضغط على الكتف بقوة .   </a:t>
            </a:r>
          </a:p>
        </p:txBody>
      </p:sp>
    </p:spTree>
  </p:cSld>
  <p:clrMapOvr>
    <a:masterClrMapping/>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defRPr/>
            </a:pPr>
            <a:r>
              <a:rPr lang="ar-QA" sz="2800" b="1" dirty="0" smtClean="0">
                <a:latin typeface="Simplified Arabic" pitchFamily="18" charset="-78"/>
                <a:ea typeface="+mn-ea"/>
                <a:cs typeface="Simplified Arabic" pitchFamily="18" charset="-78"/>
              </a:rPr>
              <a:t>تكلفة الاستجابة </a:t>
            </a:r>
            <a:endParaRPr lang="en-US" sz="2800" b="1" dirty="0" smtClean="0">
              <a:latin typeface="Simplified Arabic" pitchFamily="18" charset="-78"/>
              <a:ea typeface="+mn-ea"/>
              <a:cs typeface="Simplified Arabic" pitchFamily="18" charset="-78"/>
            </a:endParaRPr>
          </a:p>
        </p:txBody>
      </p:sp>
      <p:sp>
        <p:nvSpPr>
          <p:cNvPr id="73731" name="Rectangle 3"/>
          <p:cNvSpPr>
            <a:spLocks noGrp="1" noChangeArrowheads="1"/>
          </p:cNvSpPr>
          <p:nvPr>
            <p:ph type="body" idx="1"/>
          </p:nvPr>
        </p:nvSpPr>
        <p:spPr>
          <a:xfrm>
            <a:off x="381000" y="1981200"/>
            <a:ext cx="8305800" cy="1676400"/>
          </a:xfrm>
        </p:spPr>
        <p:txBody>
          <a:bodyPr/>
          <a:lstStyle/>
          <a:p>
            <a:pPr marL="0" indent="0" algn="just" rtl="1" eaLnBrk="1" hangingPunct="1">
              <a:buFont typeface="Arial" pitchFamily="34" charset="0"/>
              <a:buNone/>
            </a:pPr>
            <a:r>
              <a:rPr lang="ar-EG" sz="2400" smtClean="0">
                <a:latin typeface="Simplified Arabic" pitchFamily="18" charset="-78"/>
                <a:cs typeface="Simplified Arabic" pitchFamily="18" charset="-78"/>
              </a:rPr>
              <a:t>وتعني : </a:t>
            </a:r>
            <a:r>
              <a:rPr lang="ar-QA" sz="2400" smtClean="0">
                <a:latin typeface="Simplified Arabic" pitchFamily="18" charset="-78"/>
                <a:cs typeface="Simplified Arabic" pitchFamily="18" charset="-78"/>
              </a:rPr>
              <a:t>حرمان طفل من معززات موجودة </a:t>
            </a:r>
            <a:r>
              <a:rPr lang="ar-SA" sz="2400" smtClean="0">
                <a:latin typeface="Simplified Arabic" pitchFamily="18" charset="-78"/>
                <a:cs typeface="Simplified Arabic" pitchFamily="18" charset="-78"/>
              </a:rPr>
              <a:t>نتيجة لقيامه بسلوك غير مقبول مما سيؤدي إلى تقليل أو إيقاف ذلك السلوك. ونادراً ما يستخدم إجراء تكلفة الاستجابة بمفرده في برنامج تعديل السلوك بل يستخدم معه إجراءات تقوية السلوك ( التعزيز).</a:t>
            </a:r>
            <a:br>
              <a:rPr lang="ar-SA" sz="2400" smtClean="0">
                <a:latin typeface="Simplified Arabic" pitchFamily="18" charset="-78"/>
                <a:cs typeface="Simplified Arabic" pitchFamily="18" charset="-78"/>
              </a:rPr>
            </a:br>
            <a:endParaRPr lang="ar-EG" sz="240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685800"/>
            <a:ext cx="7086600" cy="609600"/>
          </a:xfrm>
        </p:spPr>
        <p:txBody>
          <a:bodyPr/>
          <a:lstStyle/>
          <a:p>
            <a:pPr eaLnBrk="1" hangingPunct="1">
              <a:defRPr/>
            </a:pPr>
            <a:r>
              <a:rPr lang="ar-SA" sz="2800" b="1" dirty="0" smtClean="0">
                <a:latin typeface="Simplified Arabic" pitchFamily="18" charset="-78"/>
                <a:ea typeface="+mn-ea"/>
                <a:cs typeface="Simplified Arabic" pitchFamily="18" charset="-78"/>
              </a:rPr>
              <a:t>التعاقد السلوكي </a:t>
            </a:r>
            <a:r>
              <a:rPr lang="ar-SA" sz="4000" b="1" dirty="0" smtClean="0">
                <a:latin typeface="Simplified Arabic" pitchFamily="18" charset="-78"/>
                <a:cs typeface="Simplified Arabic" pitchFamily="18" charset="-78"/>
              </a:rPr>
              <a:t/>
            </a:r>
            <a:br>
              <a:rPr lang="ar-SA" sz="4000" b="1" dirty="0" smtClean="0">
                <a:latin typeface="Simplified Arabic" pitchFamily="18" charset="-78"/>
                <a:cs typeface="Simplified Arabic" pitchFamily="18" charset="-78"/>
              </a:rPr>
            </a:br>
            <a:endParaRPr lang="en-US" sz="4000" b="1" dirty="0" smtClean="0">
              <a:latin typeface="Simplified Arabic" pitchFamily="18" charset="-78"/>
              <a:cs typeface="Simplified Arabic" pitchFamily="18" charset="-78"/>
            </a:endParaRPr>
          </a:p>
        </p:txBody>
      </p:sp>
      <p:sp>
        <p:nvSpPr>
          <p:cNvPr id="74755" name="Rectangle 3"/>
          <p:cNvSpPr>
            <a:spLocks noGrp="1" noChangeArrowheads="1"/>
          </p:cNvSpPr>
          <p:nvPr>
            <p:ph type="body" idx="1"/>
          </p:nvPr>
        </p:nvSpPr>
        <p:spPr>
          <a:xfrm>
            <a:off x="457200" y="1600200"/>
            <a:ext cx="8229600" cy="2971800"/>
          </a:xfrm>
        </p:spPr>
        <p:txBody>
          <a:bodyPr/>
          <a:lstStyle/>
          <a:p>
            <a:pPr algn="just" rtl="1" eaLnBrk="1" hangingPunct="1">
              <a:lnSpc>
                <a:spcPct val="80000"/>
              </a:lnSpc>
            </a:pPr>
            <a:endParaRPr lang="ar-SA" sz="1800" smtClean="0">
              <a:latin typeface="Simplified Arabic" pitchFamily="18" charset="-78"/>
              <a:cs typeface="Simplified Arabic" pitchFamily="18" charset="-78"/>
            </a:endParaRPr>
          </a:p>
          <a:p>
            <a:pPr algn="just" rtl="1" eaLnBrk="1" hangingPunct="1">
              <a:lnSpc>
                <a:spcPct val="80000"/>
              </a:lnSpc>
            </a:pPr>
            <a:r>
              <a:rPr lang="ar-EG" sz="2400" smtClean="0">
                <a:latin typeface="Simplified Arabic" pitchFamily="18" charset="-78"/>
                <a:cs typeface="Simplified Arabic" pitchFamily="18" charset="-78"/>
              </a:rPr>
              <a:t>ويعني : وضع </a:t>
            </a:r>
            <a:r>
              <a:rPr lang="ar-SA" sz="2400" smtClean="0">
                <a:latin typeface="Simplified Arabic" pitchFamily="18" charset="-78"/>
                <a:cs typeface="Simplified Arabic" pitchFamily="18" charset="-78"/>
              </a:rPr>
              <a:t>اتفاقية مكتوبة توضح العلاقة بين المهمة التي سيؤديها الفرد والمكافأة التي سيحصل عليها نتيجة لذلك .</a:t>
            </a:r>
            <a:r>
              <a:rPr lang="ar-EG" sz="2400" smtClean="0">
                <a:latin typeface="Simplified Arabic" pitchFamily="18" charset="-78"/>
                <a:cs typeface="Simplified Arabic" pitchFamily="18" charset="-78"/>
              </a:rPr>
              <a:t> </a:t>
            </a:r>
          </a:p>
          <a:p>
            <a:pPr algn="just" rtl="1" eaLnBrk="1" hangingPunct="1">
              <a:lnSpc>
                <a:spcPct val="80000"/>
              </a:lnSpc>
            </a:pPr>
            <a:endParaRPr lang="ar-SA" sz="2400" smtClean="0">
              <a:latin typeface="Simplified Arabic" pitchFamily="18" charset="-78"/>
              <a:cs typeface="Simplified Arabic" pitchFamily="18" charset="-78"/>
            </a:endParaRPr>
          </a:p>
          <a:p>
            <a:pPr algn="just" rtl="1" eaLnBrk="1" hangingPunct="1">
              <a:lnSpc>
                <a:spcPct val="80000"/>
              </a:lnSpc>
            </a:pPr>
            <a:r>
              <a:rPr lang="ar-SA" sz="2400" smtClean="0">
                <a:latin typeface="Simplified Arabic" pitchFamily="18" charset="-78"/>
                <a:cs typeface="Simplified Arabic" pitchFamily="18" charset="-78"/>
              </a:rPr>
              <a:t>والتعاقد السلوكي ليس طر</a:t>
            </a:r>
            <a:r>
              <a:rPr lang="ar-EG" sz="2400" smtClean="0">
                <a:latin typeface="Simplified Arabic" pitchFamily="18" charset="-78"/>
                <a:cs typeface="Simplified Arabic" pitchFamily="18" charset="-78"/>
              </a:rPr>
              <a:t>ي</a:t>
            </a:r>
            <a:r>
              <a:rPr lang="ar-SA" sz="2400" smtClean="0">
                <a:latin typeface="Simplified Arabic" pitchFamily="18" charset="-78"/>
                <a:cs typeface="Simplified Arabic" pitchFamily="18" charset="-78"/>
              </a:rPr>
              <a:t>قة جديدة بل انه أداة لتعديل السلوك استخدمت ولا تزال تستخدم في حياتنا اليومية فقول الأم لابنها </a:t>
            </a:r>
            <a:r>
              <a:rPr lang="ar-EG" sz="2400" smtClean="0">
                <a:latin typeface="Simplified Arabic" pitchFamily="18" charset="-78"/>
                <a:cs typeface="Simplified Arabic" pitchFamily="18" charset="-78"/>
              </a:rPr>
              <a:t>:</a:t>
            </a:r>
            <a:r>
              <a:rPr lang="ar-SA" sz="2400" smtClean="0">
                <a:latin typeface="Simplified Arabic" pitchFamily="18" charset="-78"/>
                <a:cs typeface="Simplified Arabic" pitchFamily="18" charset="-78"/>
              </a:rPr>
              <a:t> سآخذك إلى مدينة  الألعاب إذا </a:t>
            </a:r>
            <a:r>
              <a:rPr lang="ar-EG" sz="2400" smtClean="0">
                <a:latin typeface="Simplified Arabic" pitchFamily="18" charset="-78"/>
                <a:cs typeface="Simplified Arabic" pitchFamily="18" charset="-78"/>
              </a:rPr>
              <a:t>أديت </a:t>
            </a:r>
            <a:r>
              <a:rPr lang="ar-SA" sz="2400" smtClean="0">
                <a:latin typeface="Simplified Arabic" pitchFamily="18" charset="-78"/>
                <a:cs typeface="Simplified Arabic" pitchFamily="18" charset="-78"/>
              </a:rPr>
              <a:t>جيدا في الامتحان </a:t>
            </a:r>
            <a:r>
              <a:rPr lang="ar-EG" sz="2400" smtClean="0">
                <a:latin typeface="Simplified Arabic" pitchFamily="18" charset="-78"/>
                <a:cs typeface="Simplified Arabic" pitchFamily="18" charset="-78"/>
              </a:rPr>
              <a:t> </a:t>
            </a:r>
            <a:r>
              <a:rPr lang="ar-JO" sz="2400" smtClean="0">
                <a:latin typeface="Simplified Arabic" pitchFamily="18" charset="-78"/>
                <a:cs typeface="Simplified Arabic" pitchFamily="18" charset="-78"/>
              </a:rPr>
              <a:t>هو </a:t>
            </a:r>
            <a:r>
              <a:rPr lang="ar-SA" sz="2400" smtClean="0">
                <a:latin typeface="Simplified Arabic" pitchFamily="18" charset="-78"/>
                <a:cs typeface="Simplified Arabic" pitchFamily="18" charset="-78"/>
              </a:rPr>
              <a:t>مثال على عقد سلوكي </a:t>
            </a:r>
          </a:p>
        </p:txBody>
      </p:sp>
    </p:spTree>
  </p:cSld>
  <p:clrMapOvr>
    <a:masterClrMapping/>
  </p:clrMapOvr>
  <p:transition>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457200" y="685800"/>
            <a:ext cx="8229600" cy="3200400"/>
          </a:xfrm>
        </p:spPr>
        <p:txBody>
          <a:bodyPr/>
          <a:lstStyle/>
          <a:p>
            <a:pPr marL="457200" indent="-457200" algn="r" rtl="1" eaLnBrk="1" hangingPunct="1">
              <a:buFont typeface="Arial" pitchFamily="34" charset="0"/>
              <a:buChar char="•"/>
              <a:defRPr/>
            </a:pPr>
            <a:r>
              <a:rPr lang="ar-JO" sz="2800" dirty="0" smtClean="0">
                <a:latin typeface="Simplified Arabic" pitchFamily="18" charset="-78"/>
                <a:ea typeface="+mn-ea"/>
                <a:cs typeface="Simplified Arabic" pitchFamily="18" charset="-78"/>
              </a:rPr>
              <a:t>اقترح </a:t>
            </a:r>
            <a:r>
              <a:rPr lang="ar-SA" sz="2800" dirty="0" smtClean="0">
                <a:latin typeface="Simplified Arabic" pitchFamily="18" charset="-78"/>
                <a:ea typeface="+mn-ea"/>
                <a:cs typeface="Simplified Arabic" pitchFamily="18" charset="-78"/>
              </a:rPr>
              <a:t>نموذج</a:t>
            </a:r>
            <a:r>
              <a:rPr lang="ar-JO" sz="2800" dirty="0" smtClean="0">
                <a:latin typeface="Simplified Arabic" pitchFamily="18" charset="-78"/>
                <a:ea typeface="+mn-ea"/>
                <a:cs typeface="Simplified Arabic" pitchFamily="18" charset="-78"/>
              </a:rPr>
              <a:t>اً </a:t>
            </a:r>
            <a:r>
              <a:rPr lang="ar-SA" sz="2800" dirty="0" smtClean="0">
                <a:latin typeface="Simplified Arabic" pitchFamily="18" charset="-78"/>
                <a:ea typeface="+mn-ea"/>
                <a:cs typeface="Simplified Arabic" pitchFamily="18" charset="-78"/>
              </a:rPr>
              <a:t> </a:t>
            </a:r>
            <a:r>
              <a:rPr lang="ar-JO" sz="2800" dirty="0" smtClean="0">
                <a:latin typeface="Simplified Arabic" pitchFamily="18" charset="-78"/>
                <a:ea typeface="+mn-ea"/>
                <a:cs typeface="Simplified Arabic" pitchFamily="18" charset="-78"/>
              </a:rPr>
              <a:t>ل</a:t>
            </a:r>
            <a:r>
              <a:rPr lang="ar-SA" sz="2800" dirty="0" smtClean="0">
                <a:latin typeface="Simplified Arabic" pitchFamily="18" charset="-78"/>
                <a:ea typeface="+mn-ea"/>
                <a:cs typeface="Simplified Arabic" pitchFamily="18" charset="-78"/>
              </a:rPr>
              <a:t>عقد سلوكي</a:t>
            </a:r>
            <a:r>
              <a:rPr lang="ar-JO" sz="2800" dirty="0" smtClean="0">
                <a:latin typeface="Simplified Arabic" pitchFamily="18" charset="-78"/>
                <a:ea typeface="+mn-ea"/>
                <a:cs typeface="Simplified Arabic" pitchFamily="18" charset="-78"/>
              </a:rPr>
              <a:t> بين معلم وطالب</a:t>
            </a:r>
            <a:r>
              <a:rPr lang="ar-JO" sz="2800" dirty="0">
                <a:latin typeface="Simplified Arabic" pitchFamily="18" charset="-78"/>
                <a:ea typeface="+mn-ea"/>
                <a:cs typeface="Simplified Arabic" pitchFamily="18" charset="-78"/>
              </a:rPr>
              <a:t/>
            </a:r>
            <a:br>
              <a:rPr lang="ar-JO" sz="2800" dirty="0">
                <a:latin typeface="Simplified Arabic" pitchFamily="18" charset="-78"/>
                <a:ea typeface="+mn-ea"/>
                <a:cs typeface="Simplified Arabic" pitchFamily="18" charset="-78"/>
              </a:rPr>
            </a:br>
            <a:r>
              <a:rPr lang="ar-JO" sz="2800" dirty="0" smtClean="0">
                <a:latin typeface="Simplified Arabic" pitchFamily="18" charset="-78"/>
                <a:ea typeface="+mn-ea"/>
                <a:cs typeface="Simplified Arabic" pitchFamily="18" charset="-78"/>
              </a:rPr>
              <a:t/>
            </a:r>
            <a:br>
              <a:rPr lang="ar-JO" sz="2800" dirty="0" smtClean="0">
                <a:latin typeface="Simplified Arabic" pitchFamily="18" charset="-78"/>
                <a:ea typeface="+mn-ea"/>
                <a:cs typeface="Simplified Arabic" pitchFamily="18" charset="-78"/>
              </a:rPr>
            </a:br>
            <a:r>
              <a:rPr lang="ar-JO" sz="2800" dirty="0" smtClean="0">
                <a:latin typeface="Simplified Arabic" pitchFamily="18" charset="-78"/>
                <a:ea typeface="+mn-ea"/>
                <a:cs typeface="Simplified Arabic" pitchFamily="18" charset="-78"/>
              </a:rPr>
              <a:t>فكر منفردا بهذا النموذج </a:t>
            </a:r>
            <a:br>
              <a:rPr lang="ar-JO" sz="2800" dirty="0" smtClean="0">
                <a:latin typeface="Simplified Arabic" pitchFamily="18" charset="-78"/>
                <a:ea typeface="+mn-ea"/>
                <a:cs typeface="Simplified Arabic" pitchFamily="18" charset="-78"/>
              </a:rPr>
            </a:br>
            <a:r>
              <a:rPr lang="ar-JO" sz="2800" dirty="0" smtClean="0">
                <a:latin typeface="Simplified Arabic" pitchFamily="18" charset="-78"/>
                <a:ea typeface="+mn-ea"/>
                <a:cs typeface="Simplified Arabic" pitchFamily="18" charset="-78"/>
              </a:rPr>
              <a:t>شارك زميلك بأفكارك</a:t>
            </a:r>
            <a:br>
              <a:rPr lang="ar-JO" sz="2800" dirty="0" smtClean="0">
                <a:latin typeface="Simplified Arabic" pitchFamily="18" charset="-78"/>
                <a:ea typeface="+mn-ea"/>
                <a:cs typeface="Simplified Arabic" pitchFamily="18" charset="-78"/>
              </a:rPr>
            </a:br>
            <a:r>
              <a:rPr lang="ar-JO" sz="2800" dirty="0" smtClean="0">
                <a:latin typeface="Simplified Arabic" pitchFamily="18" charset="-78"/>
                <a:ea typeface="+mn-ea"/>
                <a:cs typeface="Simplified Arabic" pitchFamily="18" charset="-78"/>
              </a:rPr>
              <a:t>مع المجموعة اكتبوا العقد على ورقة عرض </a:t>
            </a:r>
            <a:r>
              <a:rPr lang="ar-SA" sz="2800" dirty="0" smtClean="0">
                <a:latin typeface="Simplified Arabic" pitchFamily="18" charset="-78"/>
                <a:ea typeface="+mn-ea"/>
                <a:cs typeface="Simplified Arabic" pitchFamily="18" charset="-78"/>
              </a:rPr>
              <a:t> </a:t>
            </a:r>
            <a:r>
              <a:rPr lang="ar-SA" sz="4000" dirty="0" smtClean="0">
                <a:latin typeface="Simplified Arabic" pitchFamily="18" charset="-78"/>
                <a:cs typeface="Simplified Arabic" pitchFamily="18" charset="-78"/>
              </a:rPr>
              <a:t/>
            </a:r>
            <a:br>
              <a:rPr lang="ar-SA" sz="4000" dirty="0" smtClean="0">
                <a:latin typeface="Simplified Arabic" pitchFamily="18" charset="-78"/>
                <a:cs typeface="Simplified Arabic" pitchFamily="18" charset="-78"/>
              </a:rPr>
            </a:br>
            <a:endParaRPr lang="en-US" sz="4000" dirty="0" smtClean="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6"/>
          <p:cNvSpPr txBox="1">
            <a:spLocks noChangeArrowheads="1"/>
          </p:cNvSpPr>
          <p:nvPr/>
        </p:nvSpPr>
        <p:spPr bwMode="auto">
          <a:xfrm>
            <a:off x="1143000" y="1697038"/>
            <a:ext cx="7010400" cy="532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rtl="1" eaLnBrk="1" hangingPunct="1">
              <a:spcBef>
                <a:spcPct val="50000"/>
              </a:spcBef>
            </a:pPr>
            <a:r>
              <a:rPr lang="ar-SA" sz="3200">
                <a:ea typeface="Times New Roman (Arabic)"/>
                <a:cs typeface="Times New Roman (Arabic)"/>
              </a:rPr>
              <a:t>الافتراض الأساسي للإطفاء هو :</a:t>
            </a:r>
          </a:p>
          <a:p>
            <a:pPr algn="just" rtl="1" eaLnBrk="1" hangingPunct="1">
              <a:spcBef>
                <a:spcPct val="50000"/>
              </a:spcBef>
            </a:pPr>
            <a:r>
              <a:rPr lang="ar-SA" sz="3200">
                <a:ea typeface="Times New Roman (Arabic)"/>
                <a:cs typeface="Times New Roman (Arabic)"/>
              </a:rPr>
              <a:t>-       إذا كان السلوك الذي يعزز يقو</a:t>
            </a:r>
            <a:r>
              <a:rPr lang="ar-JO" sz="3200">
                <a:ea typeface="Times New Roman (Arabic)"/>
                <a:cs typeface="Times New Roman (Arabic)"/>
              </a:rPr>
              <a:t>ى</a:t>
            </a:r>
            <a:r>
              <a:rPr lang="ar-SA" sz="3200">
                <a:ea typeface="Times New Roman (Arabic)"/>
                <a:cs typeface="Times New Roman (Arabic)"/>
              </a:rPr>
              <a:t> ويستمر فالسلوك الذي لا يعزز يضعف وقد يتوقف نهائيا </a:t>
            </a:r>
            <a:r>
              <a:rPr lang="ar-JO" sz="3200">
                <a:ea typeface="Times New Roman (Arabic)"/>
                <a:cs typeface="Times New Roman (Arabic)"/>
              </a:rPr>
              <a:t>ب</a:t>
            </a:r>
            <a:r>
              <a:rPr lang="ar-SA" sz="3200">
                <a:ea typeface="Times New Roman (Arabic)"/>
                <a:cs typeface="Times New Roman (Arabic)"/>
              </a:rPr>
              <a:t>عد فترة زمنية معينة </a:t>
            </a:r>
          </a:p>
          <a:p>
            <a:pPr algn="just" rtl="1" eaLnBrk="1" hangingPunct="1">
              <a:spcBef>
                <a:spcPct val="50000"/>
              </a:spcBef>
            </a:pPr>
            <a:endParaRPr lang="ar-JO" sz="3200">
              <a:ea typeface="Times New Roman (Arabic)"/>
              <a:cs typeface="Times New Roman (Arabic)"/>
            </a:endParaRPr>
          </a:p>
          <a:p>
            <a:pPr algn="just" rtl="1" eaLnBrk="1" hangingPunct="1">
              <a:spcBef>
                <a:spcPct val="50000"/>
              </a:spcBef>
            </a:pPr>
            <a:r>
              <a:rPr lang="ar-JO" sz="3200">
                <a:ea typeface="Times New Roman (Arabic)"/>
                <a:cs typeface="Times New Roman (Arabic)"/>
              </a:rPr>
              <a:t>- </a:t>
            </a:r>
            <a:r>
              <a:rPr lang="ar-SA" sz="3200">
                <a:ea typeface="Times New Roman (Arabic)"/>
                <a:cs typeface="Times New Roman (Arabic)"/>
              </a:rPr>
              <a:t>   الإطفاء لا يشمل على استخدام مثيرات بغيضة لتقليل السلوك</a:t>
            </a:r>
            <a:r>
              <a:rPr lang="ar-JO" sz="3200">
                <a:ea typeface="Times New Roman (Arabic)"/>
                <a:cs typeface="Times New Roman (Arabic)"/>
              </a:rPr>
              <a:t>،</a:t>
            </a:r>
            <a:r>
              <a:rPr lang="ar-SA" sz="3200">
                <a:ea typeface="Times New Roman (Arabic)"/>
                <a:cs typeface="Times New Roman (Arabic)"/>
              </a:rPr>
              <a:t> ولكنه يشتمل على إيقاف أو إلغاء المعززات التي تتبع السلوك غير المقبول .</a:t>
            </a:r>
          </a:p>
          <a:p>
            <a:pPr algn="r" rtl="1" eaLnBrk="1" hangingPunct="1">
              <a:spcBef>
                <a:spcPct val="50000"/>
              </a:spcBef>
            </a:pPr>
            <a:endParaRPr lang="en-US" sz="2400">
              <a:latin typeface="Times New Roman" pitchFamily="18" charset="0"/>
              <a:ea typeface="Times New Roman (Arabic)"/>
              <a:cs typeface="Times New Roman (Arabic)"/>
            </a:endParaRPr>
          </a:p>
        </p:txBody>
      </p:sp>
      <p:sp>
        <p:nvSpPr>
          <p:cNvPr id="47111" name="WordArt 7"/>
          <p:cNvSpPr>
            <a:spLocks noChangeArrowheads="1" noChangeShapeType="1" noTextEdit="1"/>
          </p:cNvSpPr>
          <p:nvPr/>
        </p:nvSpPr>
        <p:spPr bwMode="auto">
          <a:xfrm>
            <a:off x="3048000" y="228600"/>
            <a:ext cx="2971800" cy="1295400"/>
          </a:xfrm>
          <a:prstGeom prst="rect">
            <a:avLst/>
          </a:prstGeom>
        </p:spPr>
        <p:txBody>
          <a:bodyPr wrap="none" fromWordArt="1">
            <a:prstTxWarp prst="textPlain">
              <a:avLst>
                <a:gd name="adj" fmla="val 50000"/>
              </a:avLst>
            </a:prstTxWarp>
          </a:bodyPr>
          <a:lstStyle/>
          <a:p>
            <a:pPr algn="ctr" rtl="1">
              <a:defRPr/>
            </a:pPr>
            <a:r>
              <a:rPr lang="ar-JO" sz="3600" kern="10" dirty="0">
                <a:ln w="12700">
                  <a:solidFill>
                    <a:srgbClr val="3333CC"/>
                  </a:solidFill>
                  <a:round/>
                  <a:headEnd/>
                  <a:tailEnd/>
                </a:ln>
              </a:rPr>
              <a:t>الإطفاء</a:t>
            </a:r>
            <a:r>
              <a:rPr lang="ar-JO"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cs typeface="Arial" charset="0"/>
              </a:rPr>
              <a:t> </a:t>
            </a:r>
            <a:endParaRPr lang="en-US" sz="3600" kern="10" dirty="0">
              <a:ln w="12700">
                <a:solidFill>
                  <a:srgbClr val="3333CC"/>
                </a:solidFill>
                <a:round/>
                <a:headEnd/>
                <a:tailEnd/>
              </a:ln>
              <a:solidFill>
                <a:srgbClr val="B2B2B2">
                  <a:alpha val="50000"/>
                </a:srgbClr>
              </a:solidFill>
              <a:effectLst>
                <a:outerShdw dist="45791" dir="2021404" algn="ctr" rotWithShape="0">
                  <a:srgbClr val="9999FF"/>
                </a:outerShdw>
              </a:effectLst>
              <a:latin typeface="Arial Black"/>
              <a:cs typeface="Arial" charset="0"/>
            </a:endParaRPr>
          </a:p>
        </p:txBody>
      </p:sp>
    </p:spTree>
  </p:cSld>
  <p:clrMapOvr>
    <a:masterClrMapping/>
  </p:clrMapOvr>
  <p:transition>
    <p:fad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2"/>
          <p:cNvSpPr txBox="1">
            <a:spLocks noChangeArrowheads="1"/>
          </p:cNvSpPr>
          <p:nvPr/>
        </p:nvSpPr>
        <p:spPr bwMode="auto">
          <a:xfrm>
            <a:off x="533400" y="2286000"/>
            <a:ext cx="754380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buClr>
                <a:schemeClr val="tx1"/>
              </a:buClr>
              <a:buFont typeface="Wingdings" pitchFamily="2" charset="2"/>
              <a:buChar char="§"/>
            </a:pPr>
            <a:r>
              <a:rPr lang="ar-SA" b="1" dirty="0">
                <a:solidFill>
                  <a:srgbClr val="FF9900"/>
                </a:solidFill>
                <a:latin typeface="Simplified Arabic" pitchFamily="18" charset="-78"/>
                <a:ea typeface="Times New Roman (Arabic)"/>
                <a:cs typeface="Simplified Arabic" pitchFamily="18" charset="-78"/>
              </a:rPr>
              <a:t> </a:t>
            </a:r>
            <a:r>
              <a:rPr lang="ar-SA" sz="2000" b="1" dirty="0">
                <a:solidFill>
                  <a:srgbClr val="FF9900"/>
                </a:solidFill>
                <a:latin typeface="Simplified Arabic" pitchFamily="18" charset="-78"/>
                <a:ea typeface="Times New Roman (Arabic)"/>
                <a:cs typeface="Simplified Arabic" pitchFamily="18" charset="-78"/>
              </a:rPr>
              <a:t> </a:t>
            </a:r>
            <a:r>
              <a:rPr lang="ar-SA" sz="2400" dirty="0">
                <a:latin typeface="Simplified Arabic" pitchFamily="18" charset="-78"/>
                <a:ea typeface="Times New Roman (Arabic)"/>
                <a:cs typeface="Simplified Arabic" pitchFamily="18" charset="-78"/>
              </a:rPr>
              <a:t>أن السلوك يقوى في البداية بدل أن يضعف </a:t>
            </a:r>
            <a:endParaRPr lang="ar-JO" sz="2400" dirty="0">
              <a:latin typeface="Simplified Arabic" pitchFamily="18" charset="-78"/>
              <a:ea typeface="Times New Roman (Arabic)"/>
              <a:cs typeface="Simplified Arabic" pitchFamily="18" charset="-78"/>
            </a:endParaRPr>
          </a:p>
          <a:p>
            <a:pPr algn="just" rtl="1" eaLnBrk="1" hangingPunct="1">
              <a:spcBef>
                <a:spcPct val="50000"/>
              </a:spcBef>
              <a:buClr>
                <a:schemeClr val="tx1"/>
              </a:buClr>
            </a:pPr>
            <a:endParaRPr lang="ar-SA" sz="2400" dirty="0">
              <a:latin typeface="Simplified Arabic" pitchFamily="18" charset="-78"/>
              <a:ea typeface="Times New Roman (Arabic)"/>
              <a:cs typeface="Simplified Arabic" pitchFamily="18" charset="-78"/>
            </a:endParaRPr>
          </a:p>
          <a:p>
            <a:pPr algn="just" rtl="1" eaLnBrk="1" hangingPunct="1">
              <a:spcBef>
                <a:spcPct val="50000"/>
              </a:spcBef>
              <a:buClr>
                <a:schemeClr val="tx1"/>
              </a:buClr>
              <a:buFont typeface="Wingdings" pitchFamily="2" charset="2"/>
              <a:buChar char="§"/>
            </a:pPr>
            <a:r>
              <a:rPr lang="ar-SA" sz="2400" dirty="0">
                <a:latin typeface="Simplified Arabic" pitchFamily="18" charset="-78"/>
                <a:ea typeface="Times New Roman (Arabic)"/>
                <a:cs typeface="Simplified Arabic" pitchFamily="18" charset="-78"/>
              </a:rPr>
              <a:t>قد يؤدي الإطفاء إلى ظهور استجابات انفعالية مختلفة كالعدوان والغضب.</a:t>
            </a:r>
            <a:endParaRPr lang="ar-JO" sz="2400" dirty="0">
              <a:latin typeface="Simplified Arabic" pitchFamily="18" charset="-78"/>
              <a:ea typeface="Times New Roman (Arabic)"/>
              <a:cs typeface="Simplified Arabic" pitchFamily="18" charset="-78"/>
            </a:endParaRPr>
          </a:p>
          <a:p>
            <a:pPr algn="just" rtl="1" eaLnBrk="1" hangingPunct="1">
              <a:spcBef>
                <a:spcPct val="50000"/>
              </a:spcBef>
              <a:buClr>
                <a:schemeClr val="tx1"/>
              </a:buClr>
            </a:pPr>
            <a:endParaRPr lang="ar-SA" sz="2400" dirty="0">
              <a:latin typeface="Simplified Arabic" pitchFamily="18" charset="-78"/>
              <a:ea typeface="Times New Roman (Arabic)"/>
              <a:cs typeface="Simplified Arabic" pitchFamily="18" charset="-78"/>
            </a:endParaRPr>
          </a:p>
          <a:p>
            <a:pPr algn="just" rtl="1" eaLnBrk="1" hangingPunct="1">
              <a:spcBef>
                <a:spcPct val="50000"/>
              </a:spcBef>
              <a:buClr>
                <a:schemeClr val="tx1"/>
              </a:buClr>
              <a:buFont typeface="Wingdings" pitchFamily="2" charset="2"/>
              <a:buChar char="§"/>
            </a:pPr>
            <a:r>
              <a:rPr lang="ar-SA" sz="2400" dirty="0">
                <a:latin typeface="Simplified Arabic" pitchFamily="18" charset="-78"/>
                <a:ea typeface="Times New Roman (Arabic)"/>
                <a:cs typeface="Simplified Arabic" pitchFamily="18" charset="-78"/>
              </a:rPr>
              <a:t>توقف السلوك تدريجيا .</a:t>
            </a:r>
          </a:p>
          <a:p>
            <a:pPr algn="r" rtl="1" eaLnBrk="1" hangingPunct="1">
              <a:spcBef>
                <a:spcPct val="50000"/>
              </a:spcBef>
              <a:buClr>
                <a:schemeClr val="tx1"/>
              </a:buClr>
              <a:buFont typeface="Wingdings" pitchFamily="2" charset="2"/>
              <a:buChar char="§"/>
            </a:pPr>
            <a:endParaRPr lang="en-US" b="1" dirty="0">
              <a:solidFill>
                <a:srgbClr val="FF9900"/>
              </a:solidFill>
              <a:latin typeface="Simplified Arabic" pitchFamily="18" charset="-78"/>
              <a:ea typeface="Times New Roman (Arabic)"/>
              <a:cs typeface="Simplified Arabic" pitchFamily="18" charset="-78"/>
            </a:endParaRPr>
          </a:p>
        </p:txBody>
      </p:sp>
      <p:sp>
        <p:nvSpPr>
          <p:cNvPr id="3" name="TextBox 2"/>
          <p:cNvSpPr txBox="1"/>
          <p:nvPr/>
        </p:nvSpPr>
        <p:spPr>
          <a:xfrm>
            <a:off x="1295400" y="1600200"/>
            <a:ext cx="7315200" cy="523220"/>
          </a:xfrm>
          <a:prstGeom prst="rect">
            <a:avLst/>
          </a:prstGeom>
          <a:noFill/>
        </p:spPr>
        <p:txBody>
          <a:bodyPr wrap="square" rtlCol="0">
            <a:spAutoFit/>
          </a:bodyPr>
          <a:lstStyle/>
          <a:p>
            <a:pPr algn="r" rtl="1"/>
            <a:r>
              <a:rPr lang="ar-JO" sz="2800" dirty="0">
                <a:latin typeface="Simplified Arabic" pitchFamily="18" charset="-78"/>
                <a:ea typeface="Times New Roman (Arabic)"/>
                <a:cs typeface="Simplified Arabic" pitchFamily="18" charset="-78"/>
              </a:rPr>
              <a:t>يجب ملاحظة ما يأتي عند استعمال أسلوب الإطفاء</a:t>
            </a:r>
            <a:endParaRPr lang="en-US" sz="2800" dirty="0">
              <a:latin typeface="Simplified Arabic" pitchFamily="18" charset="-78"/>
              <a:ea typeface="Times New Roman (Arabic)"/>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5"/>
          <p:cNvSpPr>
            <a:spLocks noChangeArrowheads="1"/>
          </p:cNvSpPr>
          <p:nvPr/>
        </p:nvSpPr>
        <p:spPr bwMode="auto">
          <a:xfrm>
            <a:off x="0" y="320040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endParaRPr lang="en-US"/>
          </a:p>
        </p:txBody>
      </p:sp>
      <p:sp>
        <p:nvSpPr>
          <p:cNvPr id="78852" name="Rectangle 14"/>
          <p:cNvSpPr>
            <a:spLocks noChangeArrowheads="1"/>
          </p:cNvSpPr>
          <p:nvPr/>
        </p:nvSpPr>
        <p:spPr bwMode="auto">
          <a:xfrm>
            <a:off x="0" y="3124200"/>
            <a:ext cx="91440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endParaRPr lang="en-US"/>
          </a:p>
        </p:txBody>
      </p:sp>
      <p:grpSp>
        <p:nvGrpSpPr>
          <p:cNvPr id="78855" name="Group 28"/>
          <p:cNvGrpSpPr>
            <a:grpSpLocks/>
          </p:cNvGrpSpPr>
          <p:nvPr/>
        </p:nvGrpSpPr>
        <p:grpSpPr bwMode="auto">
          <a:xfrm>
            <a:off x="2278063" y="3132138"/>
            <a:ext cx="336550" cy="593725"/>
            <a:chOff x="0" y="4320"/>
            <a:chExt cx="212" cy="374"/>
          </a:xfrm>
        </p:grpSpPr>
        <p:sp>
          <p:nvSpPr>
            <p:cNvPr id="78856" name="Rectangle 25"/>
            <p:cNvSpPr>
              <a:spLocks noChangeArrowheads="1"/>
            </p:cNvSpPr>
            <p:nvPr/>
          </p:nvSpPr>
          <p:spPr bwMode="auto">
            <a:xfrm>
              <a:off x="0" y="4320"/>
              <a:ext cx="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rtl="1"/>
              <a:endParaRPr lang="en-US"/>
            </a:p>
          </p:txBody>
        </p:sp>
        <p:sp>
          <p:nvSpPr>
            <p:cNvPr id="78857" name="Rectangle 26"/>
            <p:cNvSpPr>
              <a:spLocks noChangeArrowheads="1"/>
            </p:cNvSpPr>
            <p:nvPr/>
          </p:nvSpPr>
          <p:spPr bwMode="auto">
            <a:xfrm>
              <a:off x="0" y="4320"/>
              <a:ext cx="212"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rtl="1"/>
              <a:r>
                <a:rPr lang="ar-JO"/>
                <a:t>  </a:t>
              </a:r>
            </a:p>
            <a:p>
              <a:pPr algn="ctr" rtl="1"/>
              <a:endParaRPr lang="ar-JO" sz="900"/>
            </a:p>
            <a:p>
              <a:pPr algn="ctr" rtl="1" eaLnBrk="0" hangingPunct="0"/>
              <a:endParaRPr lang="ar-JO" sz="900"/>
            </a:p>
          </p:txBody>
        </p:sp>
      </p:grpSp>
      <p:sp>
        <p:nvSpPr>
          <p:cNvPr id="14" name="Rectangle 2"/>
          <p:cNvSpPr>
            <a:spLocks noChangeArrowheads="1"/>
          </p:cNvSpPr>
          <p:nvPr/>
        </p:nvSpPr>
        <p:spPr bwMode="auto">
          <a:xfrm>
            <a:off x="1168687" y="990600"/>
            <a:ext cx="6908513" cy="4401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rtl="1" eaLnBrk="0" hangingPunct="0"/>
            <a:r>
              <a:rPr lang="ar-JO" sz="2800" b="1" dirty="0" smtClean="0">
                <a:latin typeface="Simplified Arabic" pitchFamily="18" charset="-78"/>
                <a:cs typeface="Simplified Arabic" pitchFamily="18" charset="-78"/>
              </a:rPr>
              <a:t>طريقتان لاستعمال أسلوب تكلفة الاستجابة:</a:t>
            </a:r>
          </a:p>
          <a:p>
            <a:pPr algn="just" rtl="1" eaLnBrk="0" hangingPunct="0"/>
            <a:endParaRPr lang="ar-JO" sz="2800" dirty="0" smtClean="0">
              <a:latin typeface="Simplified Arabic" pitchFamily="18" charset="-78"/>
              <a:cs typeface="Simplified Arabic" pitchFamily="18" charset="-78"/>
            </a:endParaRPr>
          </a:p>
          <a:p>
            <a:pPr marL="914400" lvl="1" indent="-457200" algn="just" rtl="1" eaLnBrk="0" hangingPunct="0">
              <a:buFont typeface="Arial" pitchFamily="34" charset="0"/>
              <a:buChar char="•"/>
            </a:pPr>
            <a:r>
              <a:rPr lang="ar-SA" sz="2800" dirty="0" smtClean="0">
                <a:latin typeface="Simplified Arabic" pitchFamily="18" charset="-78"/>
                <a:cs typeface="Simplified Arabic" pitchFamily="18" charset="-78"/>
              </a:rPr>
              <a:t>يحصل </a:t>
            </a:r>
            <a:r>
              <a:rPr lang="ar-SA" sz="2800" dirty="0">
                <a:latin typeface="Simplified Arabic" pitchFamily="18" charset="-78"/>
                <a:cs typeface="Simplified Arabic" pitchFamily="18" charset="-78"/>
              </a:rPr>
              <a:t>الفرد على كمية معينة من المعززات عند تأديته للسلوك المقبول</a:t>
            </a:r>
            <a:r>
              <a:rPr lang="ar-JO" sz="2800" dirty="0">
                <a:latin typeface="Simplified Arabic" pitchFamily="18" charset="-78"/>
                <a:cs typeface="Simplified Arabic" pitchFamily="18" charset="-78"/>
              </a:rPr>
              <a:t>،</a:t>
            </a:r>
            <a:r>
              <a:rPr lang="ar-SA" sz="2800" dirty="0">
                <a:latin typeface="Simplified Arabic" pitchFamily="18" charset="-78"/>
                <a:cs typeface="Simplified Arabic" pitchFamily="18" charset="-78"/>
              </a:rPr>
              <a:t> ويخسر كمية معينة من المعززات عند تأديته للسلوك غير المقبول .</a:t>
            </a:r>
            <a:endParaRPr lang="ar-JO" sz="2800" dirty="0">
              <a:latin typeface="Simplified Arabic" pitchFamily="18" charset="-78"/>
              <a:cs typeface="Simplified Arabic" pitchFamily="18" charset="-78"/>
            </a:endParaRPr>
          </a:p>
          <a:p>
            <a:pPr algn="just" rtl="1" eaLnBrk="0" hangingPunct="0"/>
            <a:endParaRPr lang="ar-JO" sz="2800" b="1" dirty="0" smtClean="0">
              <a:latin typeface="Simplified Arabic" pitchFamily="18" charset="-78"/>
              <a:cs typeface="Simplified Arabic" pitchFamily="18" charset="-78"/>
            </a:endParaRPr>
          </a:p>
          <a:p>
            <a:pPr marL="914400" lvl="1" indent="-457200" algn="just" rtl="1" eaLnBrk="0" hangingPunct="0">
              <a:buFont typeface="Arial" pitchFamily="34" charset="0"/>
              <a:buChar char="•"/>
            </a:pPr>
            <a:r>
              <a:rPr lang="ar-SA" sz="2800" dirty="0">
                <a:latin typeface="Simplified Arabic" pitchFamily="18" charset="-78"/>
                <a:cs typeface="Simplified Arabic" pitchFamily="18" charset="-78"/>
              </a:rPr>
              <a:t>يعطي المعالج كمية من المعززات عند البدء ببرنامج العلاج ويطلب منه أن يحافظ على أكبر قدر ممكن من تلك المعززات</a:t>
            </a:r>
            <a:r>
              <a:rPr lang="ar-JO" sz="2800" dirty="0">
                <a:latin typeface="Simplified Arabic" pitchFamily="18" charset="-78"/>
                <a:cs typeface="Simplified Arabic" pitchFamily="18" charset="-78"/>
              </a:rPr>
              <a:t>،</a:t>
            </a:r>
            <a:r>
              <a:rPr lang="ar-SA" sz="2800" dirty="0">
                <a:latin typeface="Simplified Arabic" pitchFamily="18" charset="-78"/>
                <a:cs typeface="Simplified Arabic" pitchFamily="18" charset="-78"/>
              </a:rPr>
              <a:t> وذلك بالامتناع عن تأدية السلوك غير </a:t>
            </a:r>
            <a:r>
              <a:rPr lang="ar-SA" sz="2800" dirty="0" smtClean="0">
                <a:latin typeface="Simplified Arabic" pitchFamily="18" charset="-78"/>
                <a:cs typeface="Simplified Arabic" pitchFamily="18" charset="-78"/>
              </a:rPr>
              <a:t>المرغوب</a:t>
            </a:r>
            <a:endParaRPr lang="ar-JO" sz="2800" dirty="0">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74" name="Rectangle 58" descr="10%"/>
          <p:cNvSpPr>
            <a:spLocks noChangeArrowheads="1"/>
          </p:cNvSpPr>
          <p:nvPr/>
        </p:nvSpPr>
        <p:spPr bwMode="auto">
          <a:xfrm>
            <a:off x="762000" y="2133600"/>
            <a:ext cx="7696200" cy="31702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rtl="1" eaLnBrk="0" hangingPunct="0"/>
            <a:r>
              <a:rPr lang="ar-JO" sz="2800" dirty="0">
                <a:solidFill>
                  <a:srgbClr val="990099"/>
                </a:solidFill>
                <a:latin typeface="Simplified Arabic" pitchFamily="18" charset="-78"/>
                <a:cs typeface="Simplified Arabic" pitchFamily="18" charset="-78"/>
              </a:rPr>
              <a:t> </a:t>
            </a:r>
            <a:endParaRPr lang="ar-JO" sz="2000" dirty="0">
              <a:solidFill>
                <a:srgbClr val="990099"/>
              </a:solidFill>
              <a:latin typeface="Simplified Arabic" pitchFamily="18" charset="-78"/>
              <a:cs typeface="Simplified Arabic" pitchFamily="18" charset="-78"/>
            </a:endParaRPr>
          </a:p>
          <a:p>
            <a:pPr algn="just" rtl="1" eaLnBrk="0" hangingPunct="0"/>
            <a:r>
              <a:rPr lang="ar-SA" sz="3200" dirty="0" smtClean="0">
                <a:latin typeface="Simplified Arabic" pitchFamily="18" charset="-78"/>
                <a:cs typeface="Simplified Arabic" pitchFamily="18" charset="-78"/>
              </a:rPr>
              <a:t>تعزيز </a:t>
            </a:r>
            <a:r>
              <a:rPr lang="ar-SA" sz="3200" dirty="0">
                <a:latin typeface="Simplified Arabic" pitchFamily="18" charset="-78"/>
                <a:cs typeface="Simplified Arabic" pitchFamily="18" charset="-78"/>
              </a:rPr>
              <a:t>الفرد في حالة امتناعه عن القيام بالسلوك غير المقبول الذي يراد تقليله</a:t>
            </a:r>
            <a:r>
              <a:rPr lang="ar-JO" sz="3200" dirty="0">
                <a:latin typeface="Simplified Arabic" pitchFamily="18" charset="-78"/>
                <a:cs typeface="Simplified Arabic" pitchFamily="18" charset="-78"/>
              </a:rPr>
              <a:t>،</a:t>
            </a:r>
            <a:r>
              <a:rPr lang="ar-SA" sz="3200" dirty="0">
                <a:latin typeface="Simplified Arabic" pitchFamily="18" charset="-78"/>
                <a:cs typeface="Simplified Arabic" pitchFamily="18" charset="-78"/>
              </a:rPr>
              <a:t> ويسمى هذا الإجراء بتعزيز غياب السلوك</a:t>
            </a:r>
            <a:r>
              <a:rPr lang="ar-JO" sz="3200" dirty="0">
                <a:latin typeface="Simplified Arabic" pitchFamily="18" charset="-78"/>
                <a:cs typeface="Simplified Arabic" pitchFamily="18" charset="-78"/>
              </a:rPr>
              <a:t>.</a:t>
            </a:r>
            <a:r>
              <a:rPr lang="ar-SA" sz="3200" dirty="0">
                <a:latin typeface="Simplified Arabic" pitchFamily="18" charset="-78"/>
                <a:cs typeface="Simplified Arabic" pitchFamily="18" charset="-78"/>
              </a:rPr>
              <a:t> هذا الإجراء يشتمل على تعزيز الفرد لقيامه بأي سلوك ما عدا السلوك الذي يراد تقليله</a:t>
            </a:r>
            <a:r>
              <a:rPr lang="en-US" sz="3200" dirty="0">
                <a:latin typeface="Simplified Arabic" pitchFamily="18" charset="-78"/>
                <a:cs typeface="Simplified Arabic" pitchFamily="18" charset="-78"/>
              </a:rPr>
              <a:t> </a:t>
            </a:r>
            <a:r>
              <a:rPr lang="en-US" sz="2800" dirty="0">
                <a:latin typeface="Simplified Arabic" pitchFamily="18" charset="-78"/>
                <a:cs typeface="Simplified Arabic" pitchFamily="18" charset="-78"/>
              </a:rPr>
              <a:t>.</a:t>
            </a:r>
            <a:endParaRPr lang="ar-JO" sz="2000" dirty="0">
              <a:latin typeface="Simplified Arabic" pitchFamily="18" charset="-78"/>
              <a:cs typeface="Simplified Arabic" pitchFamily="18" charset="-78"/>
            </a:endParaRPr>
          </a:p>
          <a:p>
            <a:pPr algn="r" rtl="1" eaLnBrk="0" hangingPunct="0"/>
            <a:endParaRPr lang="ar-JO" sz="4400" dirty="0">
              <a:solidFill>
                <a:srgbClr val="990099"/>
              </a:solidFill>
              <a:latin typeface="Simplified Arabic" pitchFamily="18" charset="-78"/>
              <a:cs typeface="Simplified Arabic" pitchFamily="18" charset="-78"/>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iterate type="wd">
                                    <p:tmPct val="100000"/>
                                  </p:iterate>
                                  <p:childTnLst>
                                    <p:set>
                                      <p:cBhvr>
                                        <p:cTn id="6" dur="1" fill="hold">
                                          <p:stCondLst>
                                            <p:cond delay="0"/>
                                          </p:stCondLst>
                                        </p:cTn>
                                        <p:tgtEl>
                                          <p:spTgt spid="60474"/>
                                        </p:tgtEl>
                                        <p:attrNameLst>
                                          <p:attrName>style.visibility</p:attrName>
                                        </p:attrNameLst>
                                      </p:cBhvr>
                                      <p:to>
                                        <p:strVal val="visible"/>
                                      </p:to>
                                    </p:set>
                                    <p:animEffect transition="in" filter="blinds(horizontal)">
                                      <p:cBhvr>
                                        <p:cTn id="7" dur="300"/>
                                        <p:tgtEl>
                                          <p:spTgt spid="60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74"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3"/>
          <p:cNvSpPr>
            <a:spLocks noGrp="1" noChangeArrowheads="1"/>
          </p:cNvSpPr>
          <p:nvPr>
            <p:ph idx="1"/>
          </p:nvPr>
        </p:nvSpPr>
        <p:spPr>
          <a:xfrm>
            <a:off x="457200" y="685800"/>
            <a:ext cx="8229600" cy="5448300"/>
          </a:xfrm>
        </p:spPr>
        <p:txBody>
          <a:bodyPr rtlCol="0">
            <a:normAutofit/>
          </a:bodyPr>
          <a:lstStyle/>
          <a:p>
            <a:pPr marL="0" indent="0" algn="r" rtl="1" eaLnBrk="1" fontAlgn="auto" hangingPunct="1">
              <a:lnSpc>
                <a:spcPct val="80000"/>
              </a:lnSpc>
              <a:spcAft>
                <a:spcPts val="0"/>
              </a:spcAft>
              <a:buFont typeface="Arial" pitchFamily="34" charset="0"/>
              <a:buNone/>
              <a:defRPr/>
            </a:pPr>
            <a:r>
              <a:rPr lang="ar-SA" sz="2800" b="1" u="sng" dirty="0" smtClean="0">
                <a:latin typeface="Simplified Arabic" pitchFamily="18" charset="-78"/>
                <a:cs typeface="Simplified Arabic" pitchFamily="18" charset="-78"/>
              </a:rPr>
              <a:t>النمو الحركي</a:t>
            </a:r>
            <a:r>
              <a:rPr lang="ar-JO" sz="2800" b="1" u="sng" dirty="0" smtClean="0">
                <a:latin typeface="Simplified Arabic" pitchFamily="18" charset="-78"/>
                <a:cs typeface="Simplified Arabic" pitchFamily="18" charset="-78"/>
              </a:rPr>
              <a:t>:</a:t>
            </a:r>
            <a:endParaRPr lang="ar-SA" sz="2800" u="sng" dirty="0" smtClean="0">
              <a:latin typeface="Simplified Arabic" pitchFamily="18" charset="-78"/>
              <a:cs typeface="Simplified Arabic" pitchFamily="18" charset="-78"/>
            </a:endParaRPr>
          </a:p>
          <a:p>
            <a:pPr marL="400050" lvl="1" indent="0" algn="r" rtl="1" eaLnBrk="1" fontAlgn="auto" hangingPunct="1">
              <a:lnSpc>
                <a:spcPct val="80000"/>
              </a:lnSpc>
              <a:spcAft>
                <a:spcPts val="0"/>
              </a:spcAft>
              <a:buFont typeface="Arial" pitchFamily="34" charset="0"/>
              <a:buNone/>
              <a:defRPr/>
            </a:pPr>
            <a:r>
              <a:rPr lang="ar-SA" sz="2400" dirty="0" smtClean="0">
                <a:latin typeface="Simplified Arabic" pitchFamily="18" charset="-78"/>
                <a:cs typeface="Simplified Arabic" pitchFamily="18" charset="-78"/>
              </a:rPr>
              <a:t>- الميل نحو الخمول والكسل والتراخي.</a:t>
            </a:r>
          </a:p>
          <a:p>
            <a:pPr lvl="1" indent="-342900" algn="r" rtl="1" eaLnBrk="1" fontAlgn="auto" hangingPunct="1">
              <a:lnSpc>
                <a:spcPct val="80000"/>
              </a:lnSpc>
              <a:spcAft>
                <a:spcPts val="0"/>
              </a:spcAft>
              <a:buFontTx/>
              <a:buChar char="-"/>
              <a:defRPr/>
            </a:pPr>
            <a:r>
              <a:rPr lang="ar-SA" sz="2400" dirty="0" smtClean="0">
                <a:latin typeface="Simplified Arabic" pitchFamily="18" charset="-78"/>
                <a:cs typeface="Simplified Arabic" pitchFamily="18" charset="-78"/>
              </a:rPr>
              <a:t>الحركات غير دقيقة، فقد يكثر تعثر المراهق واصطدامه بالأثاث وسقوط</a:t>
            </a:r>
            <a:r>
              <a:rPr lang="ar-JO" sz="2400" dirty="0" smtClean="0">
                <a:latin typeface="Simplified Arabic" pitchFamily="18" charset="-78"/>
                <a:cs typeface="Simplified Arabic" pitchFamily="18" charset="-78"/>
              </a:rPr>
              <a:t> </a:t>
            </a:r>
            <a:r>
              <a:rPr lang="ar-SA" dirty="0" smtClean="0">
                <a:latin typeface="Simplified Arabic" pitchFamily="18" charset="-78"/>
                <a:cs typeface="Simplified Arabic" pitchFamily="18" charset="-78"/>
              </a:rPr>
              <a:t>الأشياء من يديه.</a:t>
            </a:r>
            <a:endParaRPr lang="ar-JO" dirty="0">
              <a:latin typeface="Simplified Arabic" pitchFamily="18" charset="-78"/>
              <a:cs typeface="Simplified Arabic" pitchFamily="18" charset="-78"/>
            </a:endParaRPr>
          </a:p>
          <a:p>
            <a:pPr marL="400050" lvl="1" indent="0" algn="r" rtl="1" eaLnBrk="1" fontAlgn="auto" hangingPunct="1">
              <a:lnSpc>
                <a:spcPct val="80000"/>
              </a:lnSpc>
              <a:spcAft>
                <a:spcPts val="0"/>
              </a:spcAft>
              <a:buFont typeface="Arial" pitchFamily="34" charset="0"/>
              <a:buNone/>
              <a:defRPr/>
            </a:pPr>
            <a:endParaRPr lang="ar-SA" b="1" dirty="0" smtClean="0">
              <a:latin typeface="Simplified Arabic" pitchFamily="18" charset="-78"/>
              <a:cs typeface="Simplified Arabic" pitchFamily="18" charset="-78"/>
            </a:endParaRPr>
          </a:p>
          <a:p>
            <a:pPr algn="r" rtl="1" eaLnBrk="1" fontAlgn="auto" hangingPunct="1">
              <a:lnSpc>
                <a:spcPct val="80000"/>
              </a:lnSpc>
              <a:spcAft>
                <a:spcPts val="0"/>
              </a:spcAft>
              <a:defRPr/>
            </a:pPr>
            <a:r>
              <a:rPr lang="ar-SA" sz="2800" b="1" u="sng" dirty="0" smtClean="0">
                <a:latin typeface="Simplified Arabic" pitchFamily="18" charset="-78"/>
                <a:cs typeface="Simplified Arabic" pitchFamily="18" charset="-78"/>
              </a:rPr>
              <a:t>النمو العقلي</a:t>
            </a:r>
            <a:r>
              <a:rPr lang="ar-JO" sz="2800" b="1" u="sng" dirty="0" smtClean="0">
                <a:latin typeface="Simplified Arabic" pitchFamily="18" charset="-78"/>
                <a:cs typeface="Simplified Arabic" pitchFamily="18" charset="-78"/>
              </a:rPr>
              <a:t>:</a:t>
            </a:r>
            <a:endParaRPr lang="ar-SA" sz="2800" u="sng" dirty="0" smtClean="0">
              <a:latin typeface="Simplified Arabic" pitchFamily="18" charset="-78"/>
              <a:cs typeface="Simplified Arabic" pitchFamily="18" charset="-78"/>
            </a:endParaRPr>
          </a:p>
          <a:p>
            <a:pPr lvl="1" indent="-342900" algn="r" rtl="1" eaLnBrk="1" fontAlgn="auto" hangingPunct="1">
              <a:lnSpc>
                <a:spcPct val="80000"/>
              </a:lnSpc>
              <a:spcAft>
                <a:spcPts val="0"/>
              </a:spcAft>
              <a:buFontTx/>
              <a:buChar char="-"/>
              <a:defRPr/>
            </a:pPr>
            <a:r>
              <a:rPr lang="ar-SA" sz="2400" dirty="0" smtClean="0">
                <a:latin typeface="Simplified Arabic" pitchFamily="18" charset="-78"/>
                <a:cs typeface="Simplified Arabic" pitchFamily="18" charset="-78"/>
              </a:rPr>
              <a:t>ينمو التفكير المجرد وتزداد القدرة على التفكير والاستدلال والاستنتاج</a:t>
            </a:r>
            <a:r>
              <a:rPr lang="ar-JO" sz="2400" dirty="0" smtClean="0">
                <a:latin typeface="Simplified Arabic" pitchFamily="18" charset="-78"/>
                <a:cs typeface="Simplified Arabic" pitchFamily="18" charset="-78"/>
              </a:rPr>
              <a:t> </a:t>
            </a:r>
            <a:r>
              <a:rPr lang="ar-SA" dirty="0" smtClean="0">
                <a:latin typeface="Simplified Arabic" pitchFamily="18" charset="-78"/>
                <a:cs typeface="Simplified Arabic" pitchFamily="18" charset="-78"/>
              </a:rPr>
              <a:t>والحكم </a:t>
            </a:r>
            <a:endParaRPr lang="ar-JO" dirty="0" smtClean="0">
              <a:latin typeface="Simplified Arabic" pitchFamily="18" charset="-78"/>
              <a:cs typeface="Simplified Arabic" pitchFamily="18" charset="-78"/>
            </a:endParaRPr>
          </a:p>
          <a:p>
            <a:pPr marL="400050" lvl="1" indent="0" algn="r" rtl="1" eaLnBrk="1" fontAlgn="auto" hangingPunct="1">
              <a:lnSpc>
                <a:spcPct val="80000"/>
              </a:lnSpc>
              <a:spcAft>
                <a:spcPts val="0"/>
              </a:spcAft>
              <a:buFont typeface="Arial" pitchFamily="34" charset="0"/>
              <a:buNone/>
              <a:defRPr/>
            </a:pPr>
            <a:r>
              <a:rPr lang="ar-JO" dirty="0">
                <a:latin typeface="Simplified Arabic" pitchFamily="18" charset="-78"/>
                <a:cs typeface="Simplified Arabic" pitchFamily="18" charset="-78"/>
              </a:rPr>
              <a:t>   </a:t>
            </a:r>
            <a:r>
              <a:rPr lang="ar-SA" dirty="0" smtClean="0">
                <a:latin typeface="Simplified Arabic" pitchFamily="18" charset="-78"/>
                <a:cs typeface="Simplified Arabic" pitchFamily="18" charset="-78"/>
              </a:rPr>
              <a:t>على الأشياء وحل المشكلات، وتنو القدرة على التحليل والتركيب.</a:t>
            </a:r>
            <a:endParaRPr lang="ar-JO" dirty="0" smtClean="0">
              <a:latin typeface="Simplified Arabic" pitchFamily="18" charset="-78"/>
              <a:cs typeface="Simplified Arabic" pitchFamily="18" charset="-78"/>
            </a:endParaRPr>
          </a:p>
          <a:p>
            <a:pPr marL="400050" lvl="1" indent="0" algn="r" rtl="1" eaLnBrk="1" fontAlgn="auto" hangingPunct="1">
              <a:lnSpc>
                <a:spcPct val="80000"/>
              </a:lnSpc>
              <a:spcAft>
                <a:spcPts val="0"/>
              </a:spcAft>
              <a:buFont typeface="Arial" pitchFamily="34" charset="0"/>
              <a:buNone/>
              <a:defRPr/>
            </a:pPr>
            <a:endParaRPr lang="ar-SA" dirty="0" smtClean="0">
              <a:latin typeface="Simplified Arabic" pitchFamily="18" charset="-78"/>
              <a:cs typeface="Simplified Arabic" pitchFamily="18" charset="-78"/>
            </a:endParaRPr>
          </a:p>
          <a:p>
            <a:pPr lvl="1" indent="-342900" algn="r" rtl="1" eaLnBrk="1" fontAlgn="auto" hangingPunct="1">
              <a:lnSpc>
                <a:spcPct val="80000"/>
              </a:lnSpc>
              <a:spcAft>
                <a:spcPts val="0"/>
              </a:spcAft>
              <a:buFontTx/>
              <a:buChar char="-"/>
              <a:defRPr/>
            </a:pPr>
            <a:r>
              <a:rPr lang="ar-SA" sz="2400" dirty="0" smtClean="0">
                <a:latin typeface="Simplified Arabic" pitchFamily="18" charset="-78"/>
                <a:cs typeface="Simplified Arabic" pitchFamily="18" charset="-78"/>
              </a:rPr>
              <a:t>قد يشعر المراهق شعورا داخليا بأنه يعرف كل شيء وقد ينشغل في تجارب</a:t>
            </a:r>
            <a:endParaRPr lang="ar-JO" sz="2400" dirty="0" smtClean="0">
              <a:latin typeface="Simplified Arabic" pitchFamily="18" charset="-78"/>
              <a:cs typeface="Simplified Arabic" pitchFamily="18" charset="-78"/>
            </a:endParaRPr>
          </a:p>
          <a:p>
            <a:pPr marL="400050" lvl="1" indent="0" algn="r" rtl="1" eaLnBrk="1" fontAlgn="auto" hangingPunct="1">
              <a:lnSpc>
                <a:spcPct val="80000"/>
              </a:lnSpc>
              <a:spcAft>
                <a:spcPts val="0"/>
              </a:spcAft>
              <a:buFont typeface="Arial" pitchFamily="34" charset="0"/>
              <a:buNone/>
              <a:defRPr/>
            </a:pPr>
            <a:r>
              <a:rPr lang="ar-JO" sz="2400" dirty="0">
                <a:latin typeface="Simplified Arabic" pitchFamily="18" charset="-78"/>
                <a:cs typeface="Simplified Arabic" pitchFamily="18" charset="-78"/>
              </a:rPr>
              <a:t> </a:t>
            </a:r>
            <a:r>
              <a:rPr lang="ar-JO" sz="2400" dirty="0" smtClean="0">
                <a:latin typeface="Simplified Arabic" pitchFamily="18" charset="-78"/>
                <a:cs typeface="Simplified Arabic" pitchFamily="18" charset="-78"/>
              </a:rPr>
              <a:t>  </a:t>
            </a:r>
            <a:r>
              <a:rPr lang="ar-SA" dirty="0" smtClean="0">
                <a:latin typeface="Simplified Arabic" pitchFamily="18" charset="-78"/>
                <a:cs typeface="Simplified Arabic" pitchFamily="18" charset="-78"/>
              </a:rPr>
              <a:t>ومشروعات يظنها اختراعات.</a:t>
            </a:r>
            <a:endParaRPr lang="en-US" dirty="0" smtClean="0">
              <a:latin typeface="Simplified Arabic" pitchFamily="18" charset="-78"/>
              <a:cs typeface="Simplified Arabic" pitchFamily="18" charset="-78"/>
            </a:endParaRPr>
          </a:p>
        </p:txBody>
      </p:sp>
    </p:spTree>
  </p:cSld>
  <p:clrMapOvr>
    <a:masterClrMapping/>
  </p:clrMapOvr>
  <p:transition>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Text Box 3"/>
          <p:cNvSpPr txBox="1">
            <a:spLocks noChangeArrowheads="1"/>
          </p:cNvSpPr>
          <p:nvPr/>
        </p:nvSpPr>
        <p:spPr bwMode="auto">
          <a:xfrm>
            <a:off x="533400" y="1752600"/>
            <a:ext cx="800100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r>
              <a:rPr lang="ar-SA" sz="3200" dirty="0" smtClean="0">
                <a:ea typeface="Times New Roman (Arabic)"/>
                <a:cs typeface="Times New Roman (Arabic)"/>
              </a:rPr>
              <a:t>تعزيز </a:t>
            </a:r>
            <a:r>
              <a:rPr lang="ar-SA" sz="3200" dirty="0">
                <a:ea typeface="Times New Roman (Arabic)"/>
                <a:cs typeface="Times New Roman (Arabic)"/>
              </a:rPr>
              <a:t>الفرد عند قيامه بسلوك نقيض للسلوك غير المقبول الذي يراد تقليله والسلوك النقيض هو الذي يتوافق معه .</a:t>
            </a:r>
          </a:p>
          <a:p>
            <a:pPr algn="just" rtl="1" eaLnBrk="1" hangingPunct="1">
              <a:spcBef>
                <a:spcPct val="50000"/>
              </a:spcBef>
            </a:pPr>
            <a:r>
              <a:rPr lang="ar-SA" sz="3200" dirty="0">
                <a:ea typeface="Times New Roman (Arabic)"/>
                <a:cs typeface="Times New Roman (Arabic)"/>
              </a:rPr>
              <a:t>مثال أن يأكل الطفل وهو جالس على الكرسي يتناقض مع الأكل وهو يتنقل. </a:t>
            </a:r>
            <a:r>
              <a:rPr lang="ar-JO" sz="3200" dirty="0">
                <a:ea typeface="Times New Roman (Arabic)"/>
                <a:cs typeface="Times New Roman (Arabic)"/>
              </a:rPr>
              <a:t>إ</a:t>
            </a:r>
            <a:r>
              <a:rPr lang="ar-SA" sz="3200" dirty="0">
                <a:ea typeface="Times New Roman (Arabic)"/>
                <a:cs typeface="Times New Roman (Arabic)"/>
              </a:rPr>
              <a:t>جابة الطالب على سؤال المعلم </a:t>
            </a:r>
            <a:r>
              <a:rPr lang="ar-JO" sz="3200" dirty="0">
                <a:ea typeface="Times New Roman (Arabic)"/>
                <a:cs typeface="Times New Roman (Arabic)"/>
              </a:rPr>
              <a:t>ت</a:t>
            </a:r>
            <a:r>
              <a:rPr lang="ar-SA" sz="3200" dirty="0">
                <a:ea typeface="Times New Roman (Arabic)"/>
                <a:cs typeface="Times New Roman (Arabic)"/>
              </a:rPr>
              <a:t>تناقض مع الإجابة بدون إذن.</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iterate type="wd">
                                    <p:tmPct val="100000"/>
                                  </p:iterate>
                                  <p:childTnLst>
                                    <p:set>
                                      <p:cBhvr>
                                        <p:cTn id="6" dur="1" fill="hold">
                                          <p:stCondLst>
                                            <p:cond delay="0"/>
                                          </p:stCondLst>
                                        </p:cTn>
                                        <p:tgtEl>
                                          <p:spTgt spid="64515"/>
                                        </p:tgtEl>
                                        <p:attrNameLst>
                                          <p:attrName>style.visibility</p:attrName>
                                        </p:attrNameLst>
                                      </p:cBhvr>
                                      <p:to>
                                        <p:strVal val="visible"/>
                                      </p:to>
                                    </p:set>
                                    <p:animEffect transition="in" filter="checkerboard(across)">
                                      <p:cBhvr>
                                        <p:cTn id="7" dur="3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ext Box 3"/>
          <p:cNvSpPr txBox="1">
            <a:spLocks noChangeArrowheads="1"/>
          </p:cNvSpPr>
          <p:nvPr/>
        </p:nvSpPr>
        <p:spPr bwMode="auto">
          <a:xfrm>
            <a:off x="457200" y="1120775"/>
            <a:ext cx="84582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rtl="1" eaLnBrk="1" hangingPunct="1">
              <a:spcBef>
                <a:spcPct val="50000"/>
              </a:spcBef>
            </a:pPr>
            <a:endParaRPr lang="ar-SA" sz="2400">
              <a:latin typeface="Times New Roman" pitchFamily="18" charset="0"/>
              <a:ea typeface="Times New Roman (Arabic)"/>
              <a:cs typeface="Times New Roman" pitchFamily="18" charset="0"/>
            </a:endParaRPr>
          </a:p>
          <a:p>
            <a:pPr algn="just" rtl="1" eaLnBrk="1" hangingPunct="1">
              <a:spcBef>
                <a:spcPct val="50000"/>
              </a:spcBef>
            </a:pPr>
            <a:r>
              <a:rPr lang="ar-JO" sz="4000" b="1">
                <a:latin typeface="Tahoma" pitchFamily="34" charset="0"/>
                <a:ea typeface="Times New Roman (Arabic)"/>
                <a:cs typeface="Tahoma" pitchFamily="34" charset="0"/>
              </a:rPr>
              <a:t>تأمل :</a:t>
            </a:r>
            <a:endParaRPr lang="ar-JO" sz="4000" b="1">
              <a:latin typeface="Times New Roman" pitchFamily="18" charset="0"/>
              <a:ea typeface="Times New Roman (Arabic)"/>
              <a:cs typeface="Times New Roman" pitchFamily="18" charset="0"/>
            </a:endParaRPr>
          </a:p>
          <a:p>
            <a:pPr algn="just" rtl="1" eaLnBrk="1" hangingPunct="1">
              <a:spcBef>
                <a:spcPct val="50000"/>
              </a:spcBef>
            </a:pPr>
            <a:r>
              <a:rPr lang="ar-SA" sz="2400" b="1">
                <a:latin typeface="Times New Roman" pitchFamily="18" charset="0"/>
                <a:ea typeface="Times New Roman (Arabic)"/>
                <a:cs typeface="Times New Roman" pitchFamily="18" charset="0"/>
              </a:rPr>
              <a:t> </a:t>
            </a:r>
            <a:r>
              <a:rPr lang="ar-JO" sz="3200">
                <a:ea typeface="Times New Roman (Arabic)"/>
                <a:cs typeface="Times New Roman (Arabic)"/>
              </a:rPr>
              <a:t>أي من أساليب التدريب وجدته مفيداً ؟</a:t>
            </a:r>
          </a:p>
          <a:p>
            <a:pPr algn="just" rtl="1" eaLnBrk="1" hangingPunct="1">
              <a:spcBef>
                <a:spcPct val="50000"/>
              </a:spcBef>
            </a:pPr>
            <a:r>
              <a:rPr lang="ar-JO" sz="3200">
                <a:ea typeface="Times New Roman (Arabic)"/>
                <a:cs typeface="Times New Roman (Arabic)"/>
              </a:rPr>
              <a:t>برأيك هل الأنشطة مناسبة للمادة التدريبية ؟؟</a:t>
            </a:r>
          </a:p>
          <a:p>
            <a:pPr algn="just" rtl="1" eaLnBrk="1" hangingPunct="1">
              <a:spcBef>
                <a:spcPct val="50000"/>
              </a:spcBef>
            </a:pPr>
            <a:r>
              <a:rPr lang="ar-JO" sz="3200">
                <a:ea typeface="Times New Roman (Arabic)"/>
                <a:cs typeface="Times New Roman (Arabic)"/>
              </a:rPr>
              <a:t>ما أبرز الأفكار والمهارات التي اكتسبتها في هذه الجلسة ؟؟</a:t>
            </a:r>
            <a:endParaRPr lang="en-US" sz="3200">
              <a:ea typeface="Times New Roman (Arabic)"/>
              <a:cs typeface="Times New Roman (Arabic)"/>
            </a:endParaRPr>
          </a:p>
        </p:txBody>
      </p:sp>
      <p:sp>
        <p:nvSpPr>
          <p:cNvPr id="86019" name="WordArt 4"/>
          <p:cNvSpPr>
            <a:spLocks noChangeArrowheads="1" noChangeShapeType="1" noTextEdit="1"/>
          </p:cNvSpPr>
          <p:nvPr/>
        </p:nvSpPr>
        <p:spPr bwMode="auto">
          <a:xfrm>
            <a:off x="838200" y="304800"/>
            <a:ext cx="7924800" cy="9144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DoubleWave1">
              <a:avLst>
                <a:gd name="adj1" fmla="val 0"/>
                <a:gd name="adj2" fmla="val 0"/>
              </a:avLst>
            </a:prstTxWarp>
          </a:bodyPr>
          <a:lstStyle/>
          <a:p>
            <a:pPr algn="ctr"/>
            <a:r>
              <a:rPr lang="en-US" sz="3600" b="1" kern="10" spc="-360">
                <a:latin typeface="Arial"/>
                <a:cs typeface="Arial"/>
              </a:rPr>
              <a:t> </a:t>
            </a:r>
          </a:p>
        </p:txBody>
      </p:sp>
    </p:spTree>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638"/>
            <a:ext cx="8229600" cy="868362"/>
          </a:xfrm>
        </p:spPr>
        <p:txBody>
          <a:bodyPr rtlCol="0">
            <a:normAutofit fontScale="90000"/>
          </a:bodyPr>
          <a:lstStyle/>
          <a:p>
            <a:pPr algn="r" eaLnBrk="1" fontAlgn="auto" hangingPunct="1">
              <a:spcAft>
                <a:spcPts val="0"/>
              </a:spcAft>
              <a:defRPr/>
            </a:pPr>
            <a:r>
              <a:rPr lang="ar-SA" sz="4000" b="1" dirty="0" smtClean="0">
                <a:latin typeface="Simplified Arabic" pitchFamily="18" charset="-78"/>
                <a:cs typeface="Simplified Arabic" pitchFamily="18" charset="-78"/>
              </a:rPr>
              <a:t>النمو الانفعالي</a:t>
            </a:r>
            <a:r>
              <a:rPr lang="ar-JO" sz="4000" b="1" dirty="0" smtClean="0">
                <a:latin typeface="Simplified Arabic" pitchFamily="18" charset="-78"/>
                <a:cs typeface="Simplified Arabic" pitchFamily="18" charset="-78"/>
              </a:rPr>
              <a:t>:</a:t>
            </a:r>
            <a:r>
              <a:rPr lang="ar-SA" sz="4000" dirty="0" smtClean="0">
                <a:latin typeface="Simplified Arabic" pitchFamily="18" charset="-78"/>
                <a:cs typeface="Simplified Arabic" pitchFamily="18" charset="-78"/>
              </a:rPr>
              <a:t/>
            </a:r>
            <a:br>
              <a:rPr lang="ar-SA" sz="4000" dirty="0" smtClean="0">
                <a:latin typeface="Simplified Arabic" pitchFamily="18" charset="-78"/>
                <a:cs typeface="Simplified Arabic" pitchFamily="18" charset="-78"/>
              </a:rPr>
            </a:br>
            <a:endParaRPr lang="en-US" sz="4000" dirty="0" smtClean="0">
              <a:latin typeface="Simplified Arabic" pitchFamily="18" charset="-78"/>
              <a:cs typeface="Simplified Arabic" pitchFamily="18" charset="-78"/>
            </a:endParaRPr>
          </a:p>
        </p:txBody>
      </p:sp>
      <p:sp>
        <p:nvSpPr>
          <p:cNvPr id="55299" name="Rectangle 3"/>
          <p:cNvSpPr>
            <a:spLocks noGrp="1" noChangeArrowheads="1"/>
          </p:cNvSpPr>
          <p:nvPr>
            <p:ph idx="1"/>
          </p:nvPr>
        </p:nvSpPr>
        <p:spPr>
          <a:xfrm>
            <a:off x="457200" y="1066800"/>
            <a:ext cx="8229600" cy="5067300"/>
          </a:xfrm>
        </p:spPr>
        <p:txBody>
          <a:bodyPr rtlCol="0">
            <a:normAutofit lnSpcReduction="10000"/>
          </a:bodyPr>
          <a:lstStyle/>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انفعالاته عنيفة ومتهورة لا تتناسب مع مثيراتها ولا يستطيع التحكم بها.</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يلاحظ التناقض الانفعالي حيث يتذبذب الانفعال بين الحب والكره، الشجاعة</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  والخوف، التدين والإلحاد، الانعزالية والاجتماعية، الحماس واللامبالاة.</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 يلاحظ الخجل والميول والانطوائية.</a:t>
            </a:r>
          </a:p>
          <a:p>
            <a:pPr marL="0" indent="0" algn="r" rtl="1" eaLnBrk="1" fontAlgn="auto" hangingPunct="1">
              <a:lnSpc>
                <a:spcPct val="90000"/>
              </a:lnSpc>
              <a:spcAft>
                <a:spcPts val="0"/>
              </a:spcAft>
              <a:buFont typeface="Arial" pitchFamily="34" charset="0"/>
              <a:buNone/>
              <a:defRPr/>
            </a:pPr>
            <a:endParaRPr lang="ar-JO" sz="2400" dirty="0" smtClean="0">
              <a:latin typeface="Simplified Arabic" pitchFamily="18" charset="-78"/>
              <a:cs typeface="Simplified Arabic" pitchFamily="18" charset="-78"/>
            </a:endParaRP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يلاحظ التردد نتيجة عدم الثقة بالنفس.</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 يكون الخيال خصبا ومتوجه نحو حياته الانفعالية</a:t>
            </a:r>
            <a:r>
              <a:rPr lang="ar-JO" sz="2400" dirty="0" smtClean="0">
                <a:latin typeface="Simplified Arabic" pitchFamily="18" charset="-78"/>
                <a:cs typeface="Simplified Arabic" pitchFamily="18" charset="-78"/>
              </a:rPr>
              <a:t> </a:t>
            </a:r>
            <a:r>
              <a:rPr lang="ar-SA" sz="2400" dirty="0" smtClean="0">
                <a:latin typeface="Simplified Arabic" pitchFamily="18" charset="-78"/>
                <a:cs typeface="Simplified Arabic" pitchFamily="18" charset="-78"/>
              </a:rPr>
              <a:t>يستغرق في أحلام اليقظة.</a:t>
            </a:r>
            <a:endParaRPr lang="ar-JO" sz="2400" dirty="0" smtClean="0">
              <a:latin typeface="Simplified Arabic" pitchFamily="18" charset="-78"/>
              <a:cs typeface="Simplified Arabic" pitchFamily="18" charset="-78"/>
            </a:endParaRPr>
          </a:p>
          <a:p>
            <a:pPr marL="0" indent="0" algn="r" rtl="1" eaLnBrk="1" fontAlgn="auto" hangingPunct="1">
              <a:lnSpc>
                <a:spcPct val="90000"/>
              </a:lnSpc>
              <a:spcAft>
                <a:spcPts val="0"/>
              </a:spcAft>
              <a:buFont typeface="Arial" pitchFamily="34" charset="0"/>
              <a:buNone/>
              <a:defRPr/>
            </a:pPr>
            <a:endParaRPr lang="ar-SA" sz="2400" dirty="0" smtClean="0">
              <a:latin typeface="Simplified Arabic" pitchFamily="18" charset="-78"/>
              <a:cs typeface="Simplified Arabic" pitchFamily="18" charset="-78"/>
            </a:endParaRP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يعتبر الحب من أهم مظاهر الحياة الانفعالية للمراهق، فهو يحب الآخرين</a:t>
            </a:r>
          </a:p>
          <a:p>
            <a:pPr algn="r" rtl="1" eaLnBrk="1" fontAlgn="auto" hangingPunct="1">
              <a:lnSpc>
                <a:spcPct val="90000"/>
              </a:lnSpc>
              <a:spcAft>
                <a:spcPts val="0"/>
              </a:spcAft>
              <a:defRPr/>
            </a:pPr>
            <a:r>
              <a:rPr lang="ar-SA" sz="2400" dirty="0" smtClean="0">
                <a:latin typeface="Simplified Arabic" pitchFamily="18" charset="-78"/>
                <a:cs typeface="Simplified Arabic" pitchFamily="18" charset="-78"/>
              </a:rPr>
              <a:t>  ويحتاج إلى حب الآخرين.</a:t>
            </a:r>
            <a:endParaRPr lang="en-US" sz="2400" dirty="0" smtClean="0">
              <a:latin typeface="Simplified Arabic" pitchFamily="18" charset="-78"/>
              <a:cs typeface="Simplified Arabic" pitchFamily="18" charset="-78"/>
            </a:endParaRPr>
          </a:p>
        </p:txBody>
      </p:sp>
    </p:spTree>
  </p:cSld>
  <p:clrMapOvr>
    <a:masterClrMapping/>
  </p:clrMapOvr>
  <p:transition>
    <p:fade/>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1148</TotalTime>
  <Words>4052</Words>
  <Application>Microsoft Office PowerPoint</Application>
  <PresentationFormat>On-screen Show (4:3)</PresentationFormat>
  <Paragraphs>458</Paragraphs>
  <Slides>81</Slides>
  <Notes>17</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Arial</vt:lpstr>
      <vt:lpstr>Calibri</vt:lpstr>
      <vt:lpstr>Simplified Arabic</vt:lpstr>
      <vt:lpstr>Wingdings</vt:lpstr>
      <vt:lpstr>Times New Roman</vt:lpstr>
      <vt:lpstr>Times New Roman (Arabic)</vt:lpstr>
      <vt:lpstr>Arabic Transparent</vt:lpstr>
      <vt:lpstr>Tahoma</vt:lpstr>
      <vt:lpstr>Office Theme</vt:lpstr>
      <vt:lpstr>PowerPoint Presentation</vt:lpstr>
      <vt:lpstr>PowerPoint Presentation</vt:lpstr>
      <vt:lpstr>النتاجات الخاصة</vt:lpstr>
      <vt:lpstr>ما معنى كلمة نمو بالنسبة لك؟</vt:lpstr>
      <vt:lpstr>PowerPoint Presentation</vt:lpstr>
      <vt:lpstr>جوانب النمو</vt:lpstr>
      <vt:lpstr>النمو الجسمي </vt:lpstr>
      <vt:lpstr>PowerPoint Presentation</vt:lpstr>
      <vt:lpstr>النمو الانفعالي: </vt:lpstr>
      <vt:lpstr>النمو الاجتماعي </vt:lpstr>
      <vt:lpstr>هل هناك فرق بين المراهقة والبلوغ؟</vt:lpstr>
      <vt:lpstr>المراهقة والبلوغ</vt:lpstr>
      <vt:lpstr>مراحل المراهقة</vt:lpstr>
      <vt:lpstr>المرحلة الأولى</vt:lpstr>
      <vt:lpstr>المرحلة الثانية مرحلة المراهقة المتوسطة (14 – 16 سنة ) </vt:lpstr>
      <vt:lpstr>المرحلة الثالثة مرحلة المراهقة المتأخرة ( 16 – 18)  سنة</vt:lpstr>
      <vt:lpstr>التغيرات النفسية والفسيولوجية للمراهق</vt:lpstr>
      <vt:lpstr>كيف تؤثّر كل مرحلة من مراحل المراهقة في عمليّة التعلّم؟  ورقة عمل رقم (2)  </vt:lpstr>
      <vt:lpstr>المراهقة وعملية التعلم</vt:lpstr>
      <vt:lpstr>عملية التعلم ومرحلتي المراهقة المتوسطة والمتأخرة</vt:lpstr>
      <vt:lpstr>عودة إلى المراهقة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معايير السلوك السوي</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العلاج</vt:lpstr>
      <vt:lpstr> بعض استراتيجيات تعديل السلوك</vt:lpstr>
      <vt:lpstr> 1- التعزيز  </vt:lpstr>
      <vt:lpstr>PowerPoint Presentation</vt:lpstr>
      <vt:lpstr>PowerPoint Presentation</vt:lpstr>
      <vt:lpstr>PowerPoint Presentation</vt:lpstr>
      <vt:lpstr>PowerPoint Presentation</vt:lpstr>
      <vt:lpstr>التنظيم الذاتي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التصحيح الزائد </vt:lpstr>
      <vt:lpstr>PowerPoint Presentation</vt:lpstr>
      <vt:lpstr>الإقصاء </vt:lpstr>
      <vt:lpstr>التوبيخ </vt:lpstr>
      <vt:lpstr>التوبيخ عن قرب أفضل </vt:lpstr>
      <vt:lpstr>تكلفة الاستجابة </vt:lpstr>
      <vt:lpstr>التعاقد السلوكي  </vt:lpstr>
      <vt:lpstr>اقترح نموذجاً  لعقد سلوكي بين معلم وطالب  فكر منفردا بهذا النموذج  شارك زميلك بأفكارك مع المجموعة اكتبوا العقد على ورقة عرض   </vt:lpstr>
      <vt:lpstr>PowerPoint Presentation</vt:lpstr>
      <vt:lpstr>PowerPoint Presentation</vt:lpstr>
      <vt:lpstr>PowerPoint Presentation</vt:lpstr>
      <vt:lpstr>PowerPoint Presentation</vt:lpstr>
      <vt:lpstr>PowerPoint Presentation</vt:lpstr>
      <vt:lpstr>PowerPoint Presentation</vt:lpstr>
    </vt:vector>
  </TitlesOfParts>
  <Company>ABS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سيكولوجية الطفل  التغيرات - الاحتياجات</dc:title>
  <dc:creator>msoffice</dc:creator>
  <cp:lastModifiedBy>Feras Al -Omari</cp:lastModifiedBy>
  <cp:revision>82</cp:revision>
  <dcterms:created xsi:type="dcterms:W3CDTF">2002-09-08T09:54:43Z</dcterms:created>
  <dcterms:modified xsi:type="dcterms:W3CDTF">2013-06-22T18:20:56Z</dcterms:modified>
</cp:coreProperties>
</file>